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82" r:id="rId4"/>
    <p:sldId id="295" r:id="rId5"/>
    <p:sldId id="293" r:id="rId6"/>
    <p:sldId id="289" r:id="rId7"/>
    <p:sldId id="290" r:id="rId8"/>
    <p:sldId id="291" r:id="rId9"/>
    <p:sldId id="292" r:id="rId10"/>
    <p:sldId id="294" r:id="rId11"/>
    <p:sldId id="28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C9A5-85D4-4208-A37F-FA6248CF7157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8987-FC37-41C7-A08E-F2405F3BC0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93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41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0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2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222438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160106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5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61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1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24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49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73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1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7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46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12A6-CADC-460D-81DB-2E3DF0508DB4}" type="datetimeFigureOut">
              <a:rPr lang="hu-HU" smtClean="0"/>
              <a:t>2024. 04. 25.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77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7E14A27F-69F4-43B0-99CA-B136F5DD9A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sldNum="0"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dm.nrszh.h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idm.nrszh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hyperlink" Target="https://idm.nrszh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1" y="1300293"/>
            <a:ext cx="9866810" cy="2984323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Belépés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 IDM-be</a:t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hu-HU" sz="3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Központi Azonosítási </a:t>
            </a:r>
            <a:r>
              <a:rPr lang="hu-H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Ügynök (KAÜ)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bevezetését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követően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Útmutató Valamennyi </a:t>
            </a:r>
            <a:r>
              <a:rPr lang="hu-H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GYVR, KENYSZI, PTR, MŰKENG</a:t>
            </a:r>
            <a:r>
              <a:rPr lang="hu-HU" sz="44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felhasznÁló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számára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1121" y="3702867"/>
            <a:ext cx="9326880" cy="175637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endParaRPr lang="hu-HU" sz="51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hu-HU" sz="51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hu-HU" sz="2800" b="1" dirty="0" smtClean="0">
                <a:latin typeface="+mj-lt"/>
                <a:ea typeface="+mj-ea"/>
                <a:cs typeface="+mj-cs"/>
              </a:rPr>
              <a:t>Szociális Ellátások FőosztályA</a:t>
            </a:r>
          </a:p>
          <a:p>
            <a:pPr>
              <a:spcBef>
                <a:spcPct val="0"/>
              </a:spcBef>
            </a:pPr>
            <a:r>
              <a:rPr lang="hu-HU" sz="2800" b="1" dirty="0" smtClean="0">
                <a:solidFill>
                  <a:srgbClr val="FF0000">
                    <a:alpha val="99000"/>
                  </a:srgbClr>
                </a:solidFill>
                <a:latin typeface="+mj-lt"/>
                <a:ea typeface="+mj-ea"/>
                <a:cs typeface="+mj-cs"/>
              </a:rPr>
              <a:t>2024. Április 26</a:t>
            </a:r>
            <a:r>
              <a:rPr lang="hu-HU" sz="2800" b="1" dirty="0" smtClean="0">
                <a:latin typeface="+mj-lt"/>
                <a:ea typeface="+mj-ea"/>
                <a:cs typeface="+mj-cs"/>
              </a:rPr>
              <a:t>. </a:t>
            </a:r>
            <a:endParaRPr lang="hu-HU" sz="2800" b="1" dirty="0">
              <a:latin typeface="+mj-lt"/>
              <a:ea typeface="+mj-ea"/>
              <a:cs typeface="+mj-cs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386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3143" cy="111964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Elérhetőségeink: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2384" y="1267486"/>
            <a:ext cx="11217244" cy="5590514"/>
          </a:xfrm>
        </p:spPr>
        <p:txBody>
          <a:bodyPr/>
          <a:lstStyle/>
          <a:p>
            <a:pPr marL="0" indent="0" algn="ctr">
              <a:buNone/>
            </a:pPr>
            <a:endParaRPr lang="hu-HU" sz="1600" dirty="0" smtClean="0"/>
          </a:p>
          <a:p>
            <a:pPr marL="0" indent="0" algn="ctr">
              <a:buNone/>
            </a:pPr>
            <a:r>
              <a:rPr lang="hu-HU" sz="2400" dirty="0" smtClean="0"/>
              <a:t>Sikertelen bejelentkezés esetén kérjük, hogy a fentiekben leírtak alapján járjanak el, az összekapcsolás funkció használatával.</a:t>
            </a:r>
          </a:p>
          <a:p>
            <a:pPr marL="0" indent="0" algn="ctr">
              <a:buNone/>
            </a:pPr>
            <a:r>
              <a:rPr lang="hu-HU" sz="2400" dirty="0" smtClean="0"/>
              <a:t>Egyéb kapcsolatfelvételként minden szakrendszer munkatársa rendelkezésükre áll az alábbi elérhetőségeken:</a:t>
            </a:r>
          </a:p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1600" dirty="0" smtClean="0"/>
              <a:t>06-1-462-6680 (IDM)</a:t>
            </a:r>
          </a:p>
          <a:p>
            <a:pPr marL="0" indent="0" algn="ctr">
              <a:buNone/>
            </a:pPr>
            <a:r>
              <a:rPr lang="hu-HU" sz="1600" dirty="0" smtClean="0"/>
              <a:t>06-1-462-6670 (KENYSZI)</a:t>
            </a:r>
          </a:p>
          <a:p>
            <a:pPr marL="0" indent="0" algn="ctr">
              <a:buNone/>
            </a:pPr>
            <a:r>
              <a:rPr lang="hu-HU" sz="1600" dirty="0" smtClean="0"/>
              <a:t>06-1-462-6620 (KENYSZI)</a:t>
            </a:r>
            <a:endParaRPr lang="hu-HU" sz="1600" dirty="0"/>
          </a:p>
          <a:p>
            <a:pPr marL="0" indent="0" algn="ctr">
              <a:buNone/>
            </a:pPr>
            <a:r>
              <a:rPr lang="hu-HU" sz="1600" dirty="0" smtClean="0"/>
              <a:t>06-1-462-6654 (MŰKENG)</a:t>
            </a:r>
            <a:endParaRPr lang="hu-HU" sz="1600" dirty="0"/>
          </a:p>
          <a:p>
            <a:pPr marL="0" indent="0" algn="ctr">
              <a:buNone/>
            </a:pPr>
            <a:r>
              <a:rPr lang="hu-HU" sz="1600" dirty="0" smtClean="0"/>
              <a:t>06-1-462-6460 (PTR)</a:t>
            </a:r>
          </a:p>
          <a:p>
            <a:pPr marL="0" indent="0" algn="ctr">
              <a:buNone/>
            </a:pPr>
            <a:r>
              <a:rPr lang="hu-HU" sz="1600" dirty="0" smtClean="0"/>
              <a:t>06-1-462-6671; 06-1-462-6674; 06-1-462-6676; 06-1-462-6672  (GYVR)</a:t>
            </a:r>
          </a:p>
          <a:p>
            <a:pPr marL="0" indent="0" algn="ctr">
              <a:buNone/>
            </a:pPr>
            <a:r>
              <a:rPr lang="hu-HU" sz="1800" b="1" dirty="0" smtClean="0"/>
              <a:t>Kérjük, hogy valamennyi telefonszámot használják!</a:t>
            </a:r>
          </a:p>
          <a:p>
            <a:pPr marL="0" indent="0" algn="ctr">
              <a:buNone/>
            </a:pPr>
            <a:r>
              <a:rPr lang="hu-HU" sz="1800" b="1" dirty="0" smtClean="0"/>
              <a:t>Köszönjük az együttműködésüket!</a:t>
            </a:r>
            <a:endParaRPr lang="hu-H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8041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Útmutató a diasorhoz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A következő </a:t>
            </a:r>
            <a:r>
              <a:rPr lang="hu-HU" b="1" dirty="0">
                <a:solidFill>
                  <a:srgbClr val="FF0000"/>
                </a:solidFill>
              </a:rPr>
              <a:t>7</a:t>
            </a:r>
            <a:r>
              <a:rPr lang="hu-HU" b="1" dirty="0" smtClean="0">
                <a:solidFill>
                  <a:srgbClr val="FF0000"/>
                </a:solidFill>
              </a:rPr>
              <a:t> db </a:t>
            </a:r>
            <a:r>
              <a:rPr lang="hu-HU" dirty="0" smtClean="0"/>
              <a:t>dián bemutatjuk, hogy milyen változás lesz egységesen a GYVR, KENYSZI, MŰKENG, PTR felhasználók belépése során (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olvasási idő:  3 perc</a:t>
            </a:r>
            <a:r>
              <a:rPr lang="hu-HU" dirty="0" smtClean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Kérjük nézze végig a diákat, mielőtt hívja az Ügyfélszolgálatunkat.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A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.-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.-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. dia </a:t>
            </a:r>
            <a:r>
              <a:rPr lang="hu-HU" dirty="0" smtClean="0"/>
              <a:t>tartalmazza a </a:t>
            </a:r>
            <a:r>
              <a:rPr lang="hu-HU" dirty="0" smtClean="0">
                <a:solidFill>
                  <a:srgbClr val="FF0000"/>
                </a:solidFill>
              </a:rPr>
              <a:t>Sikertelen belépés </a:t>
            </a:r>
            <a:r>
              <a:rPr lang="hu-HU" dirty="0" smtClean="0"/>
              <a:t>esetére a teendőket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5068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280086"/>
            <a:ext cx="10515600" cy="62607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IDM belépési oldalának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menüpontjai megváltoztak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023043"/>
            <a:ext cx="9553590" cy="43456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hlinkClick r:id="rId2"/>
              </a:rPr>
              <a:t>https://idm.nrszh.hu/</a:t>
            </a:r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1719078"/>
            <a:ext cx="5312328" cy="43898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hu-HU" sz="2400" b="1" u="sng" dirty="0" smtClean="0"/>
              <a:t>Belépés</a:t>
            </a:r>
            <a:r>
              <a:rPr lang="hu-HU" sz="2400" u="sng" dirty="0" smtClean="0"/>
              <a:t> és </a:t>
            </a:r>
            <a:r>
              <a:rPr lang="hu-HU" sz="2400" b="1" u="sng" dirty="0" smtClean="0"/>
              <a:t>regisztráció</a:t>
            </a: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(VÁLTOZÁS: A belépés és a regisztráció </a:t>
            </a:r>
            <a:r>
              <a:rPr lang="hu-HU" sz="2000" b="1" dirty="0" smtClean="0">
                <a:solidFill>
                  <a:srgbClr val="FF0000"/>
                </a:solidFill>
              </a:rPr>
              <a:t>ugyanazon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menüponton keresztül történik!)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 smtClean="0"/>
              <a:t> </a:t>
            </a:r>
            <a:r>
              <a:rPr lang="hu-HU" sz="2200" dirty="0" smtClean="0"/>
              <a:t>IDM belépés KAÜ azonosítással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 </a:t>
            </a:r>
            <a:r>
              <a:rPr lang="hu-HU" sz="2200" dirty="0" smtClean="0"/>
              <a:t>IDM regisztráció KAÜ azonosítással</a:t>
            </a:r>
            <a:endParaRPr lang="hu-HU" sz="2200" dirty="0" smtClean="0"/>
          </a:p>
          <a:p>
            <a:pPr marL="0" indent="0" algn="just">
              <a:buNone/>
            </a:pPr>
            <a:r>
              <a:rPr lang="hu-HU" sz="2400" dirty="0" smtClean="0"/>
              <a:t>Az </a:t>
            </a:r>
            <a:r>
              <a:rPr lang="hu-HU" sz="2400" dirty="0" smtClean="0"/>
              <a:t>önkormányzatok</a:t>
            </a:r>
            <a:r>
              <a:rPr lang="hu-HU" sz="2400" dirty="0" smtClean="0"/>
              <a:t>, </a:t>
            </a:r>
            <a:r>
              <a:rPr lang="hu-HU" sz="2400" dirty="0" smtClean="0"/>
              <a:t>kormányhivatalok, </a:t>
            </a:r>
            <a:r>
              <a:rPr lang="hu-HU" sz="2400" dirty="0" smtClean="0"/>
              <a:t>j</a:t>
            </a:r>
            <a:r>
              <a:rPr lang="hu-HU" sz="2400" dirty="0" smtClean="0"/>
              <a:t>árási </a:t>
            </a:r>
            <a:r>
              <a:rPr lang="hu-HU" sz="2400" dirty="0" smtClean="0"/>
              <a:t>h</a:t>
            </a:r>
            <a:r>
              <a:rPr lang="hu-HU" sz="2400" dirty="0" smtClean="0"/>
              <a:t>ivatalok, a </a:t>
            </a:r>
            <a:r>
              <a:rPr lang="hu-HU" sz="2400" dirty="0"/>
              <a:t>f</a:t>
            </a:r>
            <a:r>
              <a:rPr lang="hu-HU" sz="2400" dirty="0" smtClean="0"/>
              <a:t>enntartók ügyintézői, </a:t>
            </a:r>
            <a:r>
              <a:rPr lang="hu-HU" sz="2400" dirty="0" err="1" smtClean="0"/>
              <a:t>adatszolgáltatói</a:t>
            </a:r>
            <a:r>
              <a:rPr lang="hu-HU" sz="2400" dirty="0"/>
              <a:t>,</a:t>
            </a:r>
            <a:r>
              <a:rPr lang="hu-HU" sz="2400" dirty="0" smtClean="0"/>
              <a:t> e-képviselői a továbbiakban </a:t>
            </a:r>
            <a:r>
              <a:rPr lang="hu-HU" sz="2400" dirty="0" smtClean="0"/>
              <a:t>KAÜ </a:t>
            </a:r>
            <a:r>
              <a:rPr lang="hu-HU" sz="2400" dirty="0" smtClean="0"/>
              <a:t>Regisztrációval </a:t>
            </a:r>
            <a:r>
              <a:rPr lang="hu-HU" sz="2400" dirty="0"/>
              <a:t>és </a:t>
            </a:r>
            <a:r>
              <a:rPr lang="hu-HU" sz="2400" dirty="0" smtClean="0"/>
              <a:t>KAÜ-s </a:t>
            </a:r>
            <a:r>
              <a:rPr lang="hu-HU" sz="2400" dirty="0" smtClean="0"/>
              <a:t>Belépéssel </a:t>
            </a:r>
            <a:r>
              <a:rPr lang="hu-HU" sz="2400" dirty="0" smtClean="0"/>
              <a:t>érhetik el a GYVR, KENYSZI, MŰKENG, PTR szakrendszereket</a:t>
            </a:r>
            <a:r>
              <a:rPr lang="hu-HU" sz="2400" dirty="0" smtClean="0"/>
              <a:t>.)</a:t>
            </a:r>
            <a:endParaRPr lang="hu-HU" sz="2400" dirty="0"/>
          </a:p>
          <a:p>
            <a:pPr marL="0" indent="0" algn="just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i="1" dirty="0" smtClean="0"/>
              <a:t>2. </a:t>
            </a:r>
            <a:r>
              <a:rPr lang="hu-HU" sz="2400" i="1" u="sng" dirty="0" smtClean="0"/>
              <a:t>Hatósági/Lokális </a:t>
            </a:r>
            <a:r>
              <a:rPr lang="hu-HU" sz="2400" i="1" u="sng" dirty="0" smtClean="0"/>
              <a:t>regisztráció</a:t>
            </a:r>
          </a:p>
          <a:p>
            <a:pPr marL="0" indent="0">
              <a:buNone/>
            </a:pPr>
            <a:r>
              <a:rPr lang="hu-HU" sz="2400" i="1" dirty="0" smtClean="0"/>
              <a:t>3. </a:t>
            </a:r>
            <a:r>
              <a:rPr lang="hu-HU" sz="2400" i="1" u="sng" dirty="0" smtClean="0"/>
              <a:t>Hatósági/Lokális belépés</a:t>
            </a:r>
          </a:p>
          <a:p>
            <a:pPr marL="0" indent="0" algn="just">
              <a:buNone/>
            </a:pPr>
            <a:r>
              <a:rPr lang="hu-HU" sz="2000" dirty="0" smtClean="0"/>
              <a:t>Mindkettő </a:t>
            </a:r>
            <a:r>
              <a:rPr lang="hu-HU" sz="2000" b="1" dirty="0" smtClean="0"/>
              <a:t>kizárólag a </a:t>
            </a:r>
            <a:r>
              <a:rPr lang="hu-HU" sz="2000" b="1" dirty="0" smtClean="0"/>
              <a:t>Magyar </a:t>
            </a:r>
            <a:r>
              <a:rPr lang="hu-HU" sz="2000" b="1" dirty="0"/>
              <a:t>Államkincstár </a:t>
            </a:r>
            <a:r>
              <a:rPr lang="hu-HU" sz="2000" dirty="0" smtClean="0"/>
              <a:t>Központ üzemeltetési </a:t>
            </a:r>
            <a:r>
              <a:rPr lang="hu-HU" sz="2000" dirty="0"/>
              <a:t>feladatait ellátó </a:t>
            </a:r>
            <a:r>
              <a:rPr lang="hu-HU" sz="2000" dirty="0" smtClean="0"/>
              <a:t>munkatársak </a:t>
            </a:r>
            <a:r>
              <a:rPr lang="hu-HU" sz="2000" dirty="0"/>
              <a:t>részére.) </a:t>
            </a:r>
            <a:endParaRPr lang="hu-HU" sz="2000" u="sng" dirty="0" smtClean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" y="1719078"/>
            <a:ext cx="5557784" cy="41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280086"/>
            <a:ext cx="10515600" cy="62607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felhasználók IDM belépésének/azonosításának új folyamata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839788" y="1040234"/>
            <a:ext cx="10619573" cy="5511567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Az </a:t>
            </a:r>
            <a:r>
              <a:rPr lang="hu-HU" dirty="0" smtClean="0"/>
              <a:t>IDM nyitó oldalon a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elépés </a:t>
            </a:r>
            <a:r>
              <a:rPr lang="hu-HU" dirty="0" smtClean="0"/>
              <a:t>gombra való kattintással a felhasználó </a:t>
            </a:r>
            <a:r>
              <a:rPr lang="hu-HU" b="1" u="sng" dirty="0" smtClean="0">
                <a:solidFill>
                  <a:srgbClr val="FF0000"/>
                </a:solidFill>
              </a:rPr>
              <a:t>először a KAÜ-be lép </a:t>
            </a:r>
            <a:r>
              <a:rPr lang="hu-HU" b="1" u="sng" dirty="0" smtClean="0">
                <a:solidFill>
                  <a:srgbClr val="FF0000"/>
                </a:solidFill>
              </a:rPr>
              <a:t>be </a:t>
            </a:r>
            <a:r>
              <a:rPr lang="hu-HU" dirty="0" smtClean="0"/>
              <a:t>és a </a:t>
            </a:r>
            <a:r>
              <a:rPr lang="hu-HU" dirty="0" smtClean="0"/>
              <a:t>háttérben a felhasználó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KAÜ</a:t>
            </a:r>
            <a:r>
              <a:rPr lang="hu-HU" dirty="0" smtClean="0"/>
              <a:t>-</a:t>
            </a:r>
            <a:r>
              <a:rPr lang="hu-HU" dirty="0" err="1" smtClean="0"/>
              <a:t>ben</a:t>
            </a:r>
            <a:r>
              <a:rPr lang="hu-HU" dirty="0" smtClean="0"/>
              <a:t> </a:t>
            </a:r>
            <a:r>
              <a:rPr lang="hu-HU" dirty="0" smtClean="0"/>
              <a:t>lévő személyes </a:t>
            </a:r>
            <a:r>
              <a:rPr lang="hu-HU" dirty="0" smtClean="0"/>
              <a:t>adatai alapján az IDM </a:t>
            </a:r>
            <a:r>
              <a:rPr lang="hu-HU" dirty="0" smtClean="0"/>
              <a:t>automatikus </a:t>
            </a:r>
            <a:r>
              <a:rPr lang="hu-HU" b="1" dirty="0" smtClean="0"/>
              <a:t>ellenőrzés</a:t>
            </a:r>
            <a:r>
              <a:rPr lang="hu-HU" dirty="0" smtClean="0"/>
              <a:t>t </a:t>
            </a:r>
            <a:r>
              <a:rPr lang="hu-HU" dirty="0" smtClean="0"/>
              <a:t>végez. </a:t>
            </a: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A KAÜ személyes adatok és az IDM-</a:t>
            </a:r>
            <a:r>
              <a:rPr lang="hu-HU" dirty="0" err="1" smtClean="0"/>
              <a:t>ben</a:t>
            </a:r>
            <a:r>
              <a:rPr lang="hu-HU" dirty="0" smtClean="0"/>
              <a:t> lévő személyes adatok</a:t>
            </a:r>
            <a:r>
              <a:rPr lang="hu-HU" dirty="0" smtClean="0"/>
              <a:t> </a:t>
            </a:r>
            <a:r>
              <a:rPr lang="hu-HU" dirty="0" smtClean="0"/>
              <a:t>ellenőrzésének lehetséges eredményei:  </a:t>
            </a:r>
          </a:p>
          <a:p>
            <a:pPr marL="971550" lvl="1" indent="-514350">
              <a:buAutoNum type="arabicPeriod"/>
            </a:pPr>
            <a:r>
              <a:rPr lang="hu-HU" b="1" dirty="0" smtClean="0">
                <a:solidFill>
                  <a:srgbClr val="00B050"/>
                </a:solidFill>
              </a:rPr>
              <a:t>Meglévő IDM felhasználó sikeres KAÜ azonosítása/</a:t>
            </a:r>
            <a:r>
              <a:rPr lang="hu-HU" b="1" u="sng" dirty="0" smtClean="0">
                <a:solidFill>
                  <a:srgbClr val="00B050"/>
                </a:solidFill>
              </a:rPr>
              <a:t>Sikeres IDM belépése</a:t>
            </a:r>
            <a:r>
              <a:rPr lang="hu-HU" u="sng" dirty="0">
                <a:solidFill>
                  <a:srgbClr val="00B050"/>
                </a:solidFill>
              </a:rPr>
              <a:t> </a:t>
            </a:r>
            <a:r>
              <a:rPr lang="hu-HU" dirty="0" smtClean="0">
                <a:solidFill>
                  <a:srgbClr val="00B050"/>
                </a:solidFill>
              </a:rPr>
              <a:t>–</a:t>
            </a:r>
            <a:r>
              <a:rPr lang="hu-HU" dirty="0" smtClean="0">
                <a:solidFill>
                  <a:srgbClr val="00B050"/>
                </a:solidFill>
              </a:rPr>
              <a:t> </a:t>
            </a:r>
            <a:r>
              <a:rPr lang="hu-HU" dirty="0" smtClean="0"/>
              <a:t>a KAÜ-</a:t>
            </a:r>
            <a:r>
              <a:rPr lang="hu-HU" dirty="0" err="1" smtClean="0"/>
              <a:t>ben</a:t>
            </a:r>
            <a:r>
              <a:rPr lang="hu-HU" dirty="0" smtClean="0"/>
              <a:t> lévő </a:t>
            </a:r>
            <a:r>
              <a:rPr lang="hu-HU" dirty="0" smtClean="0"/>
              <a:t>személyes adatok teljes mértékben MEGEGYEZNEK az IDM-</a:t>
            </a:r>
            <a:r>
              <a:rPr lang="hu-HU" dirty="0" err="1" smtClean="0"/>
              <a:t>ben</a:t>
            </a:r>
            <a:r>
              <a:rPr lang="hu-HU" dirty="0" smtClean="0"/>
              <a:t> lévő személyes adatokkal: az IDM-</a:t>
            </a:r>
            <a:r>
              <a:rPr lang="hu-HU" dirty="0" err="1" smtClean="0"/>
              <a:t>ben</a:t>
            </a:r>
            <a:r>
              <a:rPr lang="hu-HU" dirty="0" smtClean="0"/>
              <a:t> lévő, jóváhagyott regisztrációval rendelkező </a:t>
            </a:r>
            <a:r>
              <a:rPr lang="hu-HU" dirty="0" smtClean="0"/>
              <a:t>felhasználó/munkatárs KAÜ-</a:t>
            </a:r>
            <a:r>
              <a:rPr lang="hu-HU" dirty="0" err="1" smtClean="0"/>
              <a:t>ben</a:t>
            </a:r>
            <a:r>
              <a:rPr lang="hu-HU" dirty="0"/>
              <a:t> </a:t>
            </a:r>
            <a:r>
              <a:rPr lang="hu-HU" dirty="0" smtClean="0"/>
              <a:t>lévő </a:t>
            </a:r>
            <a:r>
              <a:rPr lang="hu-HU" dirty="0" smtClean="0"/>
              <a:t>személyes adatai </a:t>
            </a:r>
            <a:r>
              <a:rPr lang="hu-HU" dirty="0" smtClean="0"/>
              <a:t>teljes mértékben </a:t>
            </a:r>
            <a:r>
              <a:rPr lang="hu-HU" dirty="0" smtClean="0"/>
              <a:t>megegyeznek az IDM lévő személyes </a:t>
            </a:r>
            <a:r>
              <a:rPr lang="hu-HU" dirty="0" smtClean="0"/>
              <a:t>adatokkal, </a:t>
            </a:r>
            <a:r>
              <a:rPr lang="hu-HU" b="1" dirty="0" smtClean="0">
                <a:solidFill>
                  <a:srgbClr val="00B050"/>
                </a:solidFill>
              </a:rPr>
              <a:t>a </a:t>
            </a:r>
            <a:r>
              <a:rPr lang="hu-HU" b="1" dirty="0" smtClean="0">
                <a:solidFill>
                  <a:srgbClr val="00B050"/>
                </a:solidFill>
              </a:rPr>
              <a:t>felhasználó beléptetése </a:t>
            </a:r>
            <a:r>
              <a:rPr lang="hu-HU" b="1" dirty="0" smtClean="0">
                <a:solidFill>
                  <a:srgbClr val="00B050"/>
                </a:solidFill>
              </a:rPr>
              <a:t>megtörténik</a:t>
            </a:r>
            <a:r>
              <a:rPr lang="hu-HU" dirty="0" smtClean="0">
                <a:solidFill>
                  <a:srgbClr val="00B050"/>
                </a:solidFill>
              </a:rPr>
              <a:t>, </a:t>
            </a:r>
            <a:r>
              <a:rPr lang="hu-HU" dirty="0" smtClean="0"/>
              <a:t>és eléri a kívánt szakrendszert.</a:t>
            </a:r>
            <a:endParaRPr lang="hu-HU" dirty="0" smtClean="0"/>
          </a:p>
          <a:p>
            <a:pPr marL="971550" lvl="1" indent="-514350">
              <a:buAutoNum type="arabicPeriod"/>
            </a:pPr>
            <a:r>
              <a:rPr lang="hu-HU" b="1" dirty="0" smtClean="0">
                <a:solidFill>
                  <a:srgbClr val="00B050"/>
                </a:solidFill>
              </a:rPr>
              <a:t>Meglévő IDM felhasználó sikeres KAÜ azonosítása</a:t>
            </a:r>
            <a:r>
              <a:rPr lang="hu-HU" b="1" dirty="0" smtClean="0"/>
              <a:t>/ </a:t>
            </a:r>
            <a:r>
              <a:rPr lang="hu-HU" b="1" u="sng" dirty="0">
                <a:solidFill>
                  <a:srgbClr val="FF0000"/>
                </a:solidFill>
              </a:rPr>
              <a:t>S</a:t>
            </a:r>
            <a:r>
              <a:rPr lang="hu-HU" b="1" u="sng" dirty="0" smtClean="0">
                <a:solidFill>
                  <a:srgbClr val="FF0000"/>
                </a:solidFill>
              </a:rPr>
              <a:t>ikertelen IDM belépése </a:t>
            </a:r>
            <a:r>
              <a:rPr lang="hu-HU" dirty="0"/>
              <a:t>– </a:t>
            </a:r>
            <a:r>
              <a:rPr lang="hu-HU" dirty="0" smtClean="0"/>
              <a:t>a KAÜ-</a:t>
            </a:r>
            <a:r>
              <a:rPr lang="hu-HU" dirty="0" err="1" smtClean="0"/>
              <a:t>ben</a:t>
            </a:r>
            <a:r>
              <a:rPr lang="hu-HU" dirty="0" smtClean="0"/>
              <a:t> lévő </a:t>
            </a:r>
            <a:r>
              <a:rPr lang="hu-HU" dirty="0"/>
              <a:t>személyes adatok NEM </a:t>
            </a:r>
            <a:r>
              <a:rPr lang="hu-HU" dirty="0" smtClean="0"/>
              <a:t>egyeznek meg a jóváhagyott regisztrációval rendelkező IDM felhasználó IDM-</a:t>
            </a:r>
            <a:r>
              <a:rPr lang="hu-HU" dirty="0" err="1" smtClean="0"/>
              <a:t>ben</a:t>
            </a:r>
            <a:r>
              <a:rPr lang="hu-HU" dirty="0" smtClean="0"/>
              <a:t> lévő személyes adataival. Ekkor az </a:t>
            </a:r>
            <a:r>
              <a:rPr lang="hu-HU" b="1" dirty="0" smtClean="0">
                <a:solidFill>
                  <a:srgbClr val="00B050"/>
                </a:solidFill>
              </a:rPr>
              <a:t>új regisztrációs űrlap/oldal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dirty="0" smtClean="0"/>
              <a:t>jelenik </a:t>
            </a:r>
            <a:r>
              <a:rPr lang="hu-HU" dirty="0" smtClean="0"/>
              <a:t>meg, amelyen a felhasználó jelezheti, </a:t>
            </a:r>
            <a:r>
              <a:rPr lang="hu-HU" dirty="0" smtClean="0"/>
              <a:t>hogy ő </a:t>
            </a:r>
            <a:r>
              <a:rPr lang="hu-HU" dirty="0" smtClean="0"/>
              <a:t>ténylegesen nem </a:t>
            </a:r>
            <a:r>
              <a:rPr lang="hu-HU" dirty="0" smtClean="0"/>
              <a:t>új, hanem </a:t>
            </a:r>
            <a:r>
              <a:rPr lang="hu-HU" dirty="0" smtClean="0">
                <a:solidFill>
                  <a:srgbClr val="FF0000"/>
                </a:solidFill>
              </a:rPr>
              <a:t>már meglévő IDM felhasználó</a:t>
            </a:r>
            <a:r>
              <a:rPr lang="hu-HU" dirty="0" smtClean="0"/>
              <a:t>. Ebben az esetben a Kincstár által </a:t>
            </a:r>
            <a:r>
              <a:rPr lang="hu-HU" dirty="0" smtClean="0"/>
              <a:t>elvégzendő </a:t>
            </a:r>
            <a:r>
              <a:rPr lang="hu-HU" dirty="0" smtClean="0"/>
              <a:t>összerendelést követően tud a felhasználó belépni a rendszerbe. </a:t>
            </a:r>
            <a:endParaRPr lang="hu-HU" dirty="0" smtClean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ÚJ felhasználó új regisztrációja: </a:t>
            </a:r>
            <a:r>
              <a:rPr lang="hu-HU" dirty="0" smtClean="0"/>
              <a:t>a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dirty="0" smtClean="0">
                <a:solidFill>
                  <a:prstClr val="black"/>
                </a:solidFill>
              </a:rPr>
              <a:t>KAÜ-</a:t>
            </a:r>
            <a:r>
              <a:rPr lang="hu-HU" dirty="0" err="1" smtClean="0">
                <a:solidFill>
                  <a:prstClr val="black"/>
                </a:solidFill>
              </a:rPr>
              <a:t>ben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>
                <a:solidFill>
                  <a:prstClr val="black"/>
                </a:solidFill>
              </a:rPr>
              <a:t>lévő személyes adatok NEM egyeznek meg (=még nem szereplenek) az IDM-</a:t>
            </a:r>
            <a:r>
              <a:rPr lang="hu-HU" dirty="0" err="1">
                <a:solidFill>
                  <a:prstClr val="black"/>
                </a:solidFill>
              </a:rPr>
              <a:t>ben</a:t>
            </a:r>
            <a:r>
              <a:rPr lang="hu-HU" dirty="0">
                <a:solidFill>
                  <a:prstClr val="black"/>
                </a:solidFill>
              </a:rPr>
              <a:t> lévő személyes adatokkal, új regisztráció benyújtása szükséges az új </a:t>
            </a:r>
            <a:r>
              <a:rPr lang="hu-HU" dirty="0" smtClean="0">
                <a:solidFill>
                  <a:prstClr val="black"/>
                </a:solidFill>
              </a:rPr>
              <a:t>felhasználó részéről, megjelenik számára </a:t>
            </a:r>
            <a:r>
              <a:rPr lang="hu-HU" dirty="0">
                <a:solidFill>
                  <a:prstClr val="black"/>
                </a:solidFill>
              </a:rPr>
              <a:t>az </a:t>
            </a:r>
            <a:r>
              <a:rPr lang="hu-HU" b="1" dirty="0">
                <a:solidFill>
                  <a:srgbClr val="00B050"/>
                </a:solidFill>
              </a:rPr>
              <a:t>új regisztráció </a:t>
            </a:r>
            <a:r>
              <a:rPr lang="hu-HU" b="1" dirty="0" smtClean="0">
                <a:solidFill>
                  <a:srgbClr val="00B050"/>
                </a:solidFill>
              </a:rPr>
              <a:t>űrlap/oldal</a:t>
            </a:r>
            <a:r>
              <a:rPr lang="hu-HU" dirty="0" smtClean="0">
                <a:solidFill>
                  <a:prstClr val="black"/>
                </a:solidFill>
              </a:rPr>
              <a:t>.</a:t>
            </a:r>
            <a:endParaRPr lang="hu-HU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206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3143" cy="558328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Sikeres belépés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KAÜ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azonosítással </a:t>
            </a:r>
            <a:r>
              <a:rPr lang="hu-H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meglévő IDM felhasználóknak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513" y="1113576"/>
            <a:ext cx="11534115" cy="5744424"/>
          </a:xfrm>
        </p:spPr>
        <p:txBody>
          <a:bodyPr/>
          <a:lstStyle/>
          <a:p>
            <a:pPr marL="0" indent="0">
              <a:buNone/>
            </a:pPr>
            <a:r>
              <a:rPr lang="hu-HU" sz="1600" b="1" dirty="0" smtClean="0"/>
              <a:t>1. </a:t>
            </a:r>
            <a:r>
              <a:rPr lang="hu-HU" sz="1600" dirty="0" smtClean="0"/>
              <a:t>Indítson </a:t>
            </a:r>
            <a:r>
              <a:rPr lang="hu-HU" sz="1600" dirty="0"/>
              <a:t>el egy böngésző programot. A címsávba írja be az alábbi URL címet:</a:t>
            </a:r>
          </a:p>
          <a:p>
            <a:pPr marL="0" indent="0" algn="ctr">
              <a:buNone/>
            </a:pPr>
            <a:r>
              <a:rPr lang="hu-HU" sz="1600" u="sng" dirty="0">
                <a:hlinkClick r:id="rId2"/>
              </a:rPr>
              <a:t>https://idm.nrszh.hu</a:t>
            </a:r>
            <a:r>
              <a:rPr lang="hu-HU" sz="1600" u="sng" dirty="0" smtClean="0">
                <a:hlinkClick r:id="rId2"/>
              </a:rPr>
              <a:t>/</a:t>
            </a:r>
            <a:endParaRPr lang="hu-HU" sz="1600" u="sng" dirty="0" smtClean="0"/>
          </a:p>
          <a:p>
            <a:pPr marL="0" indent="0" algn="just">
              <a:buNone/>
            </a:pPr>
            <a:r>
              <a:rPr lang="hu-HU" sz="1600" b="1" dirty="0" smtClean="0"/>
              <a:t>2. </a:t>
            </a:r>
            <a:r>
              <a:rPr lang="hu-HU" sz="1600" dirty="0" smtClean="0"/>
              <a:t>A 1. pont </a:t>
            </a:r>
            <a:r>
              <a:rPr lang="hu-HU" sz="1600" b="1" dirty="0" smtClean="0"/>
              <a:t>„Belépés vagy regisztráció KAÜ azonosítással” </a:t>
            </a:r>
            <a:r>
              <a:rPr lang="hu-HU" sz="1600" dirty="0" smtClean="0"/>
              <a:t>menüpontra kattint:</a:t>
            </a:r>
          </a:p>
          <a:p>
            <a:pPr marL="0" indent="0" algn="just">
              <a:buNone/>
            </a:pPr>
            <a:endParaRPr lang="hu-HU" sz="1600" dirty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r>
              <a:rPr lang="hu-HU" sz="1600" b="1" dirty="0" smtClean="0"/>
              <a:t>3</a:t>
            </a:r>
            <a:r>
              <a:rPr lang="hu-HU" sz="1600" dirty="0" smtClean="0"/>
              <a:t>. A megjelenő azonosítási szolgáltatások közül az </a:t>
            </a:r>
            <a:r>
              <a:rPr lang="hu-HU" sz="1600" b="1" dirty="0" smtClean="0"/>
              <a:t>„Ügyfélkapu</a:t>
            </a:r>
            <a:r>
              <a:rPr lang="hu-HU" sz="1600" b="1" dirty="0" smtClean="0"/>
              <a:t>” </a:t>
            </a:r>
            <a:r>
              <a:rPr lang="hu-HU" sz="1600" dirty="0" smtClean="0"/>
              <a:t>lehetőséget válassza ki.</a:t>
            </a:r>
          </a:p>
          <a:p>
            <a:pPr marL="0" indent="0" algn="just">
              <a:buNone/>
            </a:pPr>
            <a:r>
              <a:rPr lang="hu-HU" sz="1600" b="1" dirty="0" smtClean="0"/>
              <a:t>4. </a:t>
            </a:r>
            <a:r>
              <a:rPr lang="hu-HU" sz="1600" dirty="0" smtClean="0"/>
              <a:t>Adja meg saját </a:t>
            </a:r>
            <a:r>
              <a:rPr lang="hu-HU" sz="1600" dirty="0" smtClean="0"/>
              <a:t>Ügyfélkapus </a:t>
            </a:r>
            <a:r>
              <a:rPr lang="hu-HU" sz="1600" dirty="0" smtClean="0"/>
              <a:t>felhasználó nevét és jelszavát és </a:t>
            </a:r>
            <a:r>
              <a:rPr lang="hu-HU" sz="1600" b="1" dirty="0" smtClean="0"/>
              <a:t>jelentkezzen be</a:t>
            </a:r>
            <a:r>
              <a:rPr lang="hu-HU" sz="1600" dirty="0" smtClean="0"/>
              <a:t>. </a:t>
            </a:r>
          </a:p>
          <a:p>
            <a:pPr marL="0" indent="0" algn="just">
              <a:buNone/>
            </a:pPr>
            <a:r>
              <a:rPr lang="hu-HU" sz="1600" b="1" dirty="0" smtClean="0"/>
              <a:t>5. </a:t>
            </a:r>
            <a:r>
              <a:rPr lang="hu-HU" sz="1600" dirty="0" smtClean="0"/>
              <a:t>A felhasználó azonosítása megtörtént, Ön sikeresen bejelentkezett az </a:t>
            </a:r>
            <a:r>
              <a:rPr lang="hu-HU" sz="1600" dirty="0" err="1" smtClean="0"/>
              <a:t>IDM-be</a:t>
            </a:r>
            <a:r>
              <a:rPr lang="hu-HU" sz="1600" dirty="0" smtClean="0"/>
              <a:t>:</a:t>
            </a:r>
          </a:p>
          <a:p>
            <a:pPr algn="just"/>
            <a:endParaRPr lang="hu-HU" sz="1600" dirty="0" smtClean="0"/>
          </a:p>
          <a:p>
            <a:pPr algn="just"/>
            <a:endParaRPr lang="hu-HU" sz="1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7" y="2109233"/>
            <a:ext cx="6718578" cy="139598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400" y="1113576"/>
            <a:ext cx="3752943" cy="28053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189" y="4660732"/>
            <a:ext cx="4154095" cy="182154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398" y="2436102"/>
            <a:ext cx="336600" cy="37112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0680" y="1209581"/>
            <a:ext cx="400050" cy="4191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295" y="6014400"/>
            <a:ext cx="361950" cy="39052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3726" y="2807225"/>
            <a:ext cx="371475" cy="409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435" y="3985200"/>
            <a:ext cx="2607870" cy="283815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9205" y="4109023"/>
            <a:ext cx="3714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143" cy="77913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Sikertelen 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belépés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KAÜ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azonosítással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meglévő IDM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felhasználóknak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8352" y="1113576"/>
            <a:ext cx="11561276" cy="5744424"/>
          </a:xfrm>
        </p:spPr>
        <p:txBody>
          <a:bodyPr/>
          <a:lstStyle/>
          <a:p>
            <a:pPr marL="0" indent="0">
              <a:buNone/>
            </a:pPr>
            <a:r>
              <a:rPr lang="hu-HU" sz="1600" b="1" dirty="0" smtClean="0"/>
              <a:t>1. </a:t>
            </a:r>
            <a:r>
              <a:rPr lang="hu-HU" sz="1600" dirty="0" smtClean="0"/>
              <a:t>Indítson </a:t>
            </a:r>
            <a:r>
              <a:rPr lang="hu-HU" sz="1600" dirty="0"/>
              <a:t>el egy böngésző programot. A címsávba írja be az alábbi URL címet:</a:t>
            </a:r>
          </a:p>
          <a:p>
            <a:pPr marL="0" indent="0" algn="ctr">
              <a:buNone/>
            </a:pPr>
            <a:r>
              <a:rPr lang="hu-HU" sz="1600" u="sng" dirty="0">
                <a:hlinkClick r:id="rId2"/>
              </a:rPr>
              <a:t>https://idm.nrszh.hu</a:t>
            </a:r>
            <a:r>
              <a:rPr lang="hu-HU" sz="1600" u="sng" dirty="0" smtClean="0">
                <a:hlinkClick r:id="rId2"/>
              </a:rPr>
              <a:t>/</a:t>
            </a:r>
            <a:endParaRPr lang="hu-HU" sz="1600" u="sng" dirty="0" smtClean="0"/>
          </a:p>
          <a:p>
            <a:pPr marL="0" indent="0" algn="just">
              <a:buNone/>
            </a:pPr>
            <a:r>
              <a:rPr lang="hu-HU" sz="1600" b="1" dirty="0" smtClean="0"/>
              <a:t>2. </a:t>
            </a:r>
            <a:r>
              <a:rPr lang="hu-HU" sz="1600" dirty="0" smtClean="0"/>
              <a:t>A 1. pont </a:t>
            </a:r>
            <a:r>
              <a:rPr lang="hu-HU" sz="1600" b="1" dirty="0" smtClean="0"/>
              <a:t>„Belépés vagy regisztráció KAÜ azonosítással” </a:t>
            </a:r>
            <a:r>
              <a:rPr lang="hu-HU" sz="1600" dirty="0" smtClean="0"/>
              <a:t>menüpontra kattint:</a:t>
            </a:r>
          </a:p>
          <a:p>
            <a:pPr marL="0" indent="0" algn="just">
              <a:buNone/>
            </a:pPr>
            <a:endParaRPr lang="hu-HU" sz="1600" dirty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r>
              <a:rPr lang="hu-HU" sz="1600" b="1" dirty="0" smtClean="0"/>
              <a:t>3. </a:t>
            </a:r>
            <a:r>
              <a:rPr lang="hu-HU" sz="1600" dirty="0" smtClean="0"/>
              <a:t>A megjelenő azonosítási szolgáltatások közül az </a:t>
            </a:r>
            <a:r>
              <a:rPr lang="hu-HU" sz="1600" b="1" dirty="0" smtClean="0"/>
              <a:t>„Ügyfélkapu</a:t>
            </a:r>
            <a:r>
              <a:rPr lang="hu-HU" sz="1600" b="1" dirty="0" smtClean="0"/>
              <a:t>” </a:t>
            </a:r>
            <a:r>
              <a:rPr lang="hu-HU" sz="1600" dirty="0" smtClean="0"/>
              <a:t>lehetőséget válassza ki.</a:t>
            </a:r>
          </a:p>
          <a:p>
            <a:pPr marL="0" indent="0" algn="just">
              <a:buNone/>
            </a:pPr>
            <a:r>
              <a:rPr lang="hu-HU" sz="1600" b="1" dirty="0" smtClean="0"/>
              <a:t>4. </a:t>
            </a:r>
            <a:r>
              <a:rPr lang="hu-HU" sz="1600" dirty="0" smtClean="0"/>
              <a:t>Adja meg saját </a:t>
            </a:r>
            <a:r>
              <a:rPr lang="hu-HU" sz="1600" dirty="0" smtClean="0"/>
              <a:t>Ügyfélkapus </a:t>
            </a:r>
            <a:r>
              <a:rPr lang="hu-HU" sz="1600" dirty="0" smtClean="0"/>
              <a:t>felhasználó nevét és jelszavát és </a:t>
            </a:r>
            <a:r>
              <a:rPr lang="hu-HU" sz="1600" b="1" dirty="0" smtClean="0"/>
              <a:t>jelentkezzen be</a:t>
            </a:r>
            <a:r>
              <a:rPr lang="hu-HU" sz="1600" dirty="0" smtClean="0"/>
              <a:t>. </a:t>
            </a:r>
          </a:p>
          <a:p>
            <a:pPr marL="0" indent="0" algn="just">
              <a:buNone/>
            </a:pPr>
            <a:r>
              <a:rPr lang="hu-HU" sz="1600" b="1" dirty="0" smtClean="0"/>
              <a:t>5. </a:t>
            </a:r>
            <a:r>
              <a:rPr lang="hu-HU" sz="1600" dirty="0" smtClean="0"/>
              <a:t>A felhasználó azonosítása megtörtént, </a:t>
            </a:r>
            <a:r>
              <a:rPr lang="hu-HU" sz="1600" b="1" dirty="0" smtClean="0">
                <a:solidFill>
                  <a:srgbClr val="FF0000"/>
                </a:solidFill>
              </a:rPr>
              <a:t>de belépés helyett regisztrációra viszi a felület: </a:t>
            </a:r>
          </a:p>
          <a:p>
            <a:pPr marL="0" indent="0" algn="just">
              <a:buNone/>
            </a:pPr>
            <a:endParaRPr lang="hu-HU" sz="1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8" y="2124949"/>
            <a:ext cx="6477000" cy="13457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87" y="1113576"/>
            <a:ext cx="3752943" cy="28053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430" y="2516238"/>
            <a:ext cx="336600" cy="37112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0680" y="1209581"/>
            <a:ext cx="400050" cy="4191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134" y="2797844"/>
            <a:ext cx="371475" cy="409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3804" y="3984225"/>
            <a:ext cx="2580573" cy="280845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2902" y="4091608"/>
            <a:ext cx="371475" cy="4476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7030" y="4482111"/>
            <a:ext cx="4155581" cy="237588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4047" y="4581815"/>
            <a:ext cx="361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8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az oka a sikertelen bejelentkezésnek?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712737" y="1258432"/>
            <a:ext cx="5839485" cy="49185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600" b="1" dirty="0" err="1" smtClean="0"/>
              <a:t>IDM-ben</a:t>
            </a:r>
            <a:r>
              <a:rPr lang="hu-HU" sz="2600" dirty="0" smtClean="0"/>
              <a:t> lévő személyes adatok: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600" dirty="0" smtClean="0"/>
              <a:t>Az </a:t>
            </a:r>
            <a:r>
              <a:rPr lang="hu-HU" sz="2600" b="1" dirty="0" smtClean="0"/>
              <a:t>ügyfélkapun</a:t>
            </a:r>
            <a:r>
              <a:rPr lang="hu-HU" sz="2600" dirty="0" smtClean="0"/>
              <a:t> lévő személyes adatok: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534154" y="1258432"/>
            <a:ext cx="4852658" cy="49185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400" dirty="0" smtClean="0"/>
              <a:t>Az </a:t>
            </a:r>
            <a:r>
              <a:rPr lang="hu-HU" sz="2400" dirty="0" smtClean="0"/>
              <a:t>idm.nrszh.hu </a:t>
            </a:r>
            <a:r>
              <a:rPr lang="hu-HU" sz="2400" dirty="0" smtClean="0"/>
              <a:t>oldalon történő belépésnél megadásra kerül </a:t>
            </a:r>
            <a:r>
              <a:rPr lang="hu-HU" sz="2400" b="1" dirty="0" smtClean="0"/>
              <a:t>a saját ügyfélkapus felhasználónév és jelszó</a:t>
            </a:r>
            <a:r>
              <a:rPr lang="hu-HU" sz="2400" dirty="0" smtClean="0"/>
              <a:t>. 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A KAÜ</a:t>
            </a:r>
            <a:r>
              <a:rPr lang="hu-HU" sz="2400" dirty="0"/>
              <a:t>, a beírást követően </a:t>
            </a:r>
            <a:r>
              <a:rPr lang="hu-HU" sz="2400" b="1" dirty="0"/>
              <a:t>ellenőrzi a személyhez rendelt négy természetes személyazonosító </a:t>
            </a:r>
            <a:r>
              <a:rPr lang="hu-HU" sz="2400" dirty="0"/>
              <a:t>(4T) </a:t>
            </a:r>
            <a:r>
              <a:rPr lang="hu-HU" sz="2400" b="1" dirty="0" smtClean="0"/>
              <a:t>adatot:</a:t>
            </a:r>
            <a:r>
              <a:rPr lang="hu-HU" sz="2400" dirty="0" smtClean="0"/>
              <a:t> </a:t>
            </a:r>
            <a:r>
              <a:rPr lang="hu-HU" sz="2400" dirty="0"/>
              <a:t>a születési családi és utónevet, születési helyet, születési időt és anyja születési családi és utónevét</a:t>
            </a:r>
            <a:r>
              <a:rPr lang="hu-HU" sz="2400" dirty="0" smtClean="0"/>
              <a:t>.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Abban az esetben, </a:t>
            </a:r>
            <a:r>
              <a:rPr lang="hu-HU" sz="2400" dirty="0">
                <a:solidFill>
                  <a:srgbClr val="FF0000"/>
                </a:solidFill>
              </a:rPr>
              <a:t>ha az IDM-</a:t>
            </a:r>
            <a:r>
              <a:rPr lang="hu-HU" sz="2400" dirty="0" err="1">
                <a:solidFill>
                  <a:srgbClr val="FF0000"/>
                </a:solidFill>
              </a:rPr>
              <a:t>ben</a:t>
            </a:r>
            <a:r>
              <a:rPr lang="hu-HU" sz="2400" dirty="0">
                <a:solidFill>
                  <a:srgbClr val="FF0000"/>
                </a:solidFill>
              </a:rPr>
              <a:t> lévő személyes adatok </a:t>
            </a:r>
            <a:r>
              <a:rPr lang="hu-HU" sz="2400" b="1" dirty="0">
                <a:solidFill>
                  <a:srgbClr val="FF0000"/>
                </a:solidFill>
              </a:rPr>
              <a:t>nem egyeznek meg </a:t>
            </a:r>
            <a:r>
              <a:rPr lang="hu-HU" sz="2400" dirty="0">
                <a:solidFill>
                  <a:srgbClr val="FF0000"/>
                </a:solidFill>
              </a:rPr>
              <a:t>az </a:t>
            </a:r>
            <a:r>
              <a:rPr lang="hu-HU" sz="2400" dirty="0" smtClean="0">
                <a:solidFill>
                  <a:srgbClr val="FF0000"/>
                </a:solidFill>
              </a:rPr>
              <a:t>Ügyfélkapus/KAÜ </a:t>
            </a:r>
            <a:r>
              <a:rPr lang="hu-HU" sz="2400" dirty="0">
                <a:solidFill>
                  <a:srgbClr val="FF0000"/>
                </a:solidFill>
              </a:rPr>
              <a:t>adatokkal</a:t>
            </a:r>
            <a:r>
              <a:rPr lang="hu-HU" sz="2400" dirty="0"/>
              <a:t>, a felület a regisztrációs adatlapra </a:t>
            </a:r>
            <a:r>
              <a:rPr lang="hu-HU" sz="2400" dirty="0" smtClean="0"/>
              <a:t>viszi a felhasználót.   </a:t>
            </a: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01" y="1572614"/>
            <a:ext cx="5370968" cy="207249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25" y="4201090"/>
            <a:ext cx="5361444" cy="2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 feladatom </a:t>
            </a:r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sikertelen belépést követően?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309" y="1004936"/>
            <a:ext cx="5403850" cy="3038939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199" y="1004936"/>
            <a:ext cx="5533931" cy="5695957"/>
          </a:xfrm>
        </p:spPr>
        <p:txBody>
          <a:bodyPr/>
          <a:lstStyle/>
          <a:p>
            <a:pPr marL="0" indent="0" algn="ctr">
              <a:buNone/>
            </a:pPr>
            <a:endParaRPr lang="hu-HU" u="sng" dirty="0" smtClean="0"/>
          </a:p>
          <a:p>
            <a:pPr marL="0" indent="0" algn="ctr">
              <a:buNone/>
            </a:pPr>
            <a:r>
              <a:rPr lang="hu-HU" u="sng" dirty="0" smtClean="0">
                <a:solidFill>
                  <a:srgbClr val="FF0000"/>
                </a:solidFill>
              </a:rPr>
              <a:t>Összekapcsolás </a:t>
            </a:r>
            <a:r>
              <a:rPr lang="hu-HU" u="sng" dirty="0" smtClean="0">
                <a:solidFill>
                  <a:srgbClr val="FF0000"/>
                </a:solidFill>
              </a:rPr>
              <a:t>kérése a Kincstártól:</a:t>
            </a:r>
            <a:endParaRPr lang="hu-HU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sz="2400" dirty="0" smtClean="0"/>
              <a:t>1.</a:t>
            </a:r>
            <a:r>
              <a:rPr lang="hu-HU" sz="2400" b="1" dirty="0" smtClean="0"/>
              <a:t> „Már </a:t>
            </a:r>
            <a:r>
              <a:rPr lang="hu-HU" sz="2400" b="1" dirty="0"/>
              <a:t>létező IDM felhasználó vagyok” </a:t>
            </a:r>
            <a:r>
              <a:rPr lang="hu-HU" sz="2400" dirty="0"/>
              <a:t>gombra kattint</a:t>
            </a:r>
            <a:r>
              <a:rPr lang="hu-HU" sz="2400" dirty="0" smtClean="0"/>
              <a:t>.</a:t>
            </a:r>
            <a:endParaRPr lang="hu-HU" dirty="0" smtClean="0"/>
          </a:p>
          <a:p>
            <a:pPr marL="0" indent="0" algn="just">
              <a:buNone/>
            </a:pPr>
            <a:r>
              <a:rPr lang="hu-HU" sz="2400" dirty="0"/>
              <a:t>2</a:t>
            </a:r>
            <a:r>
              <a:rPr lang="hu-HU" sz="2400" dirty="0" smtClean="0"/>
              <a:t>. A feltüntetett </a:t>
            </a:r>
            <a:r>
              <a:rPr lang="hu-HU" sz="2400" dirty="0"/>
              <a:t>adatlapon lévő </a:t>
            </a:r>
            <a:r>
              <a:rPr lang="hu-HU" sz="2400" b="1" dirty="0"/>
              <a:t>elérhetőségi adatmezőket </a:t>
            </a:r>
            <a:r>
              <a:rPr lang="hu-HU" sz="2400" dirty="0" smtClean="0"/>
              <a:t>kitöltve </a:t>
            </a:r>
            <a:r>
              <a:rPr lang="hu-HU" sz="2400" b="1" dirty="0"/>
              <a:t>elküldi</a:t>
            </a:r>
            <a:r>
              <a:rPr lang="hu-HU" sz="2400" dirty="0"/>
              <a:t> a </a:t>
            </a:r>
            <a:r>
              <a:rPr lang="hu-HU" sz="2400" dirty="0" smtClean="0"/>
              <a:t>bejelentését a Kincstárnak az IDM-en belül.</a:t>
            </a: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3. Az összekapcsolás elvégzését követően </a:t>
            </a:r>
            <a:r>
              <a:rPr lang="hu-HU" sz="2400" dirty="0" smtClean="0"/>
              <a:t>a megadott </a:t>
            </a:r>
            <a:r>
              <a:rPr lang="hu-HU" sz="2400" b="1" dirty="0" smtClean="0"/>
              <a:t>email címre válasz üzenetet </a:t>
            </a:r>
            <a:r>
              <a:rPr lang="hu-HU" sz="2400" dirty="0" smtClean="0"/>
              <a:t>kap a sikeres összekapcsolásról, melyet követően ismételje meg belépését az </a:t>
            </a:r>
            <a:r>
              <a:rPr lang="hu-HU" sz="2400" dirty="0" err="1" smtClean="0"/>
              <a:t>idm.nrszh.hu</a:t>
            </a:r>
            <a:r>
              <a:rPr lang="hu-HU" sz="2400" dirty="0" smtClean="0"/>
              <a:t> oldal 1. pontján keresztül. 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42" y="1404007"/>
            <a:ext cx="319587" cy="3523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9" y="4043875"/>
            <a:ext cx="5403850" cy="26570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667" y="6184243"/>
            <a:ext cx="331406" cy="36539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058" y="5126620"/>
            <a:ext cx="343426" cy="3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167781"/>
            <a:ext cx="10515600" cy="56583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IDM felhasználó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azonosításának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folyamata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0" y="733617"/>
            <a:ext cx="10873336" cy="61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821</Words>
  <Application>Microsoft Office PowerPoint</Application>
  <PresentationFormat>Szélesvásznú</PresentationFormat>
  <Paragraphs>84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Helvetica</vt:lpstr>
      <vt:lpstr>Montserrat</vt:lpstr>
      <vt:lpstr>Montserrat Black</vt:lpstr>
      <vt:lpstr>Montserrat SemiBold</vt:lpstr>
      <vt:lpstr>Wingdings</vt:lpstr>
      <vt:lpstr>Office-téma</vt:lpstr>
      <vt:lpstr>1_KÉPES CÍMDIÁK V2</vt:lpstr>
      <vt:lpstr>Belépés az IDM-be a Központi Azonosítási Ügynök (KAÜ) bevezetését követően -  Útmutató Valamennyi GYVR, KENYSZI, PTR, MŰKENG felhasznÁló számára </vt:lpstr>
      <vt:lpstr>Útmutató a diasorhoz</vt:lpstr>
      <vt:lpstr>IDM belépési oldalának menüpontjai megváltoztak</vt:lpstr>
      <vt:lpstr>A felhasználók IDM belépésének/azonosításának új folyamata</vt:lpstr>
      <vt:lpstr>Sikeres belépés KAÜ azonosítással meglévő IDM felhasználóknak</vt:lpstr>
      <vt:lpstr>Sikertelen belépés KAÜ azonosítással meglévő IDM felhasználóknak</vt:lpstr>
      <vt:lpstr>Mi az oka a sikertelen bejelentkezésnek? </vt:lpstr>
      <vt:lpstr>Mi a feladatom a sikertelen belépést követően?</vt:lpstr>
      <vt:lpstr>Az IDM felhasználó azonosításának új folyamata</vt:lpstr>
      <vt:lpstr>Elérhetőségeink:</vt:lpstr>
    </vt:vector>
  </TitlesOfParts>
  <Company>MÁK - TBCST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Kenyszi jogosultság és jóváhagyás</dc:title>
  <dc:creator>Haluska Anita</dc:creator>
  <cp:lastModifiedBy>dr. Kása Karolina</cp:lastModifiedBy>
  <cp:revision>109</cp:revision>
  <dcterms:created xsi:type="dcterms:W3CDTF">2024-02-06T10:28:11Z</dcterms:created>
  <dcterms:modified xsi:type="dcterms:W3CDTF">2024-04-26T09:55:08Z</dcterms:modified>
</cp:coreProperties>
</file>