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57" r:id="rId4"/>
    <p:sldId id="269" r:id="rId5"/>
    <p:sldId id="260" r:id="rId6"/>
    <p:sldId id="261" r:id="rId7"/>
    <p:sldId id="271" r:id="rId8"/>
    <p:sldId id="263" r:id="rId9"/>
    <p:sldId id="264" r:id="rId10"/>
    <p:sldId id="270" r:id="rId11"/>
    <p:sldId id="272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C9A5-85D4-4208-A37F-FA6248CF7157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8987-FC37-41C7-A08E-F2405F3BC0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93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41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0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2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319EB8-3CF4-40B6-8100-E3B93707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xmlns="" id="{2DEF0370-AE4E-41A8-BD4D-292B9B173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22438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40332C68-80B5-4BCA-AC38-33079D610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97" y="709684"/>
            <a:ext cx="11151466" cy="805217"/>
          </a:xfrm>
        </p:spPr>
        <p:txBody>
          <a:bodyPr>
            <a:normAutofit/>
          </a:bodyPr>
          <a:lstStyle>
            <a:lvl1pPr algn="l">
              <a:defRPr sz="3600">
                <a:latin typeface="+mj-lt"/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  <p:sp>
        <p:nvSpPr>
          <p:cNvPr id="5" name="Szöveg helye 5">
            <a:extLst>
              <a:ext uri="{FF2B5EF4-FFF2-40B4-BE49-F238E27FC236}">
                <a16:creationId xmlns:a16="http://schemas.microsoft.com/office/drawing/2014/main" xmlns="" id="{B88382BC-9277-47EB-8AD8-DB8F9E71AA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907" y="1903745"/>
            <a:ext cx="11152186" cy="92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  <a:latin typeface="+mn-lt"/>
                <a:cs typeface="Montserrat" panose="00000500000000000000" pitchFamily="2" charset="-18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Előadó neve, elérhetősége</a:t>
            </a:r>
          </a:p>
        </p:txBody>
      </p:sp>
    </p:spTree>
    <p:extLst>
      <p:ext uri="{BB962C8B-B14F-4D97-AF65-F5344CB8AC3E}">
        <p14:creationId xmlns:p14="http://schemas.microsoft.com/office/powerpoint/2010/main" val="29160106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52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6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1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24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49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73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1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46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12A6-CADC-460D-81DB-2E3DF0508DB4}" type="datetimeFigureOut">
              <a:rPr lang="hu-HU" smtClean="0"/>
              <a:t>2024. 02. 15.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A1D9-954B-499A-813E-88B7908210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77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>
            <a:extLst>
              <a:ext uri="{FF2B5EF4-FFF2-40B4-BE49-F238E27FC236}">
                <a16:creationId xmlns:a16="http://schemas.microsoft.com/office/drawing/2014/main" xmlns="" id="{35E97127-9FB7-4722-AA0A-369B432B1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7" y="542769"/>
            <a:ext cx="9479833" cy="1815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rPr lang="hu-HU" dirty="0"/>
              <a:t>Minta cím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Arial</a:t>
            </a:r>
            <a:r>
              <a:rPr lang="hu-HU" dirty="0"/>
              <a:t> </a:t>
            </a:r>
            <a:r>
              <a:rPr lang="hu-HU" dirty="0" err="1"/>
              <a:t>BLack</a:t>
            </a:r>
            <a:r>
              <a:rPr lang="hu-HU" dirty="0"/>
              <a:t> - 36 </a:t>
            </a:r>
            <a:r>
              <a:rPr lang="hu-HU" dirty="0" err="1"/>
              <a:t>pt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3 SOROS IS LEHET</a:t>
            </a:r>
            <a:endParaRPr dirty="0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xmlns="" id="{7E14A27F-69F4-43B0-99CA-B136F5DD9A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5855" y="5718493"/>
            <a:ext cx="2446145" cy="7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chemeClr val="tx2"/>
          </a:solidFill>
          <a:uFillTx/>
          <a:latin typeface="+mj-lt"/>
          <a:ea typeface="Montserrat Black"/>
          <a:cs typeface="Montserrat Black"/>
          <a:sym typeface="Montserrat Black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all" spc="0" baseline="0">
          <a:ln>
            <a:noFill/>
          </a:ln>
          <a:solidFill>
            <a:schemeClr val="accent4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360363" marR="0" indent="-360363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romanUcPeriod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1pPr>
      <a:lvl2pPr marL="734732" marR="0" indent="-280707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AutoNum type="arabicPeriod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2pPr>
      <a:lvl3pPr marL="1076325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3pPr>
      <a:lvl4pPr marL="1522412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4pPr>
      <a:lvl5pPr marL="1973263" marR="0" indent="-28575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–"/>
        <a:tabLst>
          <a:tab pos="533400" algn="l"/>
        </a:tabLst>
        <a:defRPr sz="1600" b="0" i="0" u="none" strike="noStrike" cap="none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" panose="00000500000000000000" pitchFamily="2" charset="-18"/>
          <a:ea typeface="Montserrat" panose="00000500000000000000" pitchFamily="2" charset="-18"/>
          <a:cs typeface="Montserrat" panose="00000500000000000000" pitchFamily="2" charset="-18"/>
          <a:sym typeface="Montserrat SemiBold"/>
        </a:defRPr>
      </a:lvl5pPr>
      <a:lvl6pPr marL="25146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6pPr>
      <a:lvl7pPr marL="29718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7pPr>
      <a:lvl8pPr marL="34290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8pPr>
      <a:lvl9pPr marL="3886200" marR="0" indent="-228600" algn="l" defTabSz="896937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262626"/>
        </a:buClr>
        <a:buSzPct val="100000"/>
        <a:buFontTx/>
        <a:buChar char="•"/>
        <a:tabLst>
          <a:tab pos="533400" algn="l"/>
        </a:tabLst>
        <a:defRPr sz="1800" b="0" i="0" u="none" strike="noStrike" cap="all" spc="0" baseline="0">
          <a:ln>
            <a:noFill/>
          </a:ln>
          <a:solidFill>
            <a:srgbClr val="262626">
              <a:alpha val="99000"/>
            </a:srgbClr>
          </a:solidFill>
          <a:uFillTx/>
          <a:latin typeface="Montserrat SemiBold"/>
          <a:ea typeface="Montserrat SemiBold"/>
          <a:cs typeface="Montserrat SemiBold"/>
          <a:sym typeface="Montserrat SemiBold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dm@allamkincstar.gov.h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dm.nrszh.h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1782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GYVR 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felhasználói </a:t>
            </a: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feladatok a GYVR-KENYSZI adatátadáshoz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1120" y="3441470"/>
            <a:ext cx="9797143" cy="265453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</a:pPr>
            <a:r>
              <a:rPr lang="hu-HU" sz="6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KENYSZI/Adatszolgáltató </a:t>
            </a:r>
            <a:r>
              <a:rPr lang="hu-HU" sz="6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szerepkör – regisztráció és jóváhagyás </a:t>
            </a:r>
            <a:r>
              <a:rPr lang="hu-HU" sz="6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folyamata</a:t>
            </a:r>
          </a:p>
          <a:p>
            <a:pPr>
              <a:spcBef>
                <a:spcPct val="0"/>
              </a:spcBef>
            </a:pPr>
            <a:endParaRPr lang="hu-HU" sz="51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hu-HU" sz="51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hu-HU" sz="5100" b="1" dirty="0" smtClean="0">
                <a:latin typeface="+mj-lt"/>
                <a:ea typeface="+mj-ea"/>
                <a:cs typeface="+mj-cs"/>
              </a:rPr>
              <a:t>Szociális Ellátások </a:t>
            </a:r>
            <a:r>
              <a:rPr lang="hu-HU" sz="5100" b="1" dirty="0" err="1" smtClean="0">
                <a:latin typeface="+mj-lt"/>
                <a:ea typeface="+mj-ea"/>
                <a:cs typeface="+mj-cs"/>
              </a:rPr>
              <a:t>FőosztályA</a:t>
            </a:r>
            <a:endParaRPr lang="hu-HU" sz="5100" b="1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hu-HU" sz="5100" b="1" dirty="0" smtClean="0">
                <a:latin typeface="+mj-lt"/>
                <a:ea typeface="+mj-ea"/>
                <a:cs typeface="+mj-cs"/>
              </a:rPr>
              <a:t>2024. február 15. </a:t>
            </a:r>
            <a:endParaRPr lang="hu-HU" sz="5100" b="1" dirty="0">
              <a:latin typeface="+mj-lt"/>
              <a:ea typeface="+mj-ea"/>
              <a:cs typeface="+mj-cs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386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199" y="515389"/>
            <a:ext cx="10823171" cy="5610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000" dirty="0" smtClean="0"/>
          </a:p>
          <a:p>
            <a:pPr marL="0" indent="0" algn="ctr">
              <a:buNone/>
            </a:pPr>
            <a:r>
              <a:rPr lang="hu-HU" sz="4000" dirty="0" smtClean="0"/>
              <a:t>Elérhetőségek: 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200" dirty="0" smtClean="0"/>
              <a:t>061/462-6680</a:t>
            </a:r>
          </a:p>
          <a:p>
            <a:pPr marL="0" indent="0" algn="ctr">
              <a:buNone/>
            </a:pPr>
            <a:r>
              <a:rPr lang="hu-HU" sz="3200" dirty="0" smtClean="0"/>
              <a:t>061/462-6620</a:t>
            </a:r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dirty="0" smtClean="0">
                <a:hlinkClick r:id="rId2"/>
              </a:rPr>
              <a:t>idm@allamkincstar.gov.hu</a:t>
            </a:r>
            <a:r>
              <a:rPr lang="hu-HU" dirty="0" smtClean="0"/>
              <a:t>  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881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725"/>
          </a:xfrm>
        </p:spPr>
        <p:txBody>
          <a:bodyPr>
            <a:normAutofit/>
          </a:bodyPr>
          <a:lstStyle/>
          <a:p>
            <a:pPr algn="ctr"/>
            <a:r>
              <a:rPr lang="hu-HU" sz="2700" b="1" dirty="0" smtClean="0"/>
              <a:t>KENYSZI Adatszolgáltatói jogosultságok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04850"/>
            <a:ext cx="10799618" cy="50375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b="1" dirty="0" smtClean="0"/>
              <a:t>Az alábbi GYVR szerepkörök esetében kell a felhasználónak KENYSZI Adatszolgáltatói jogosultsággal is rendelkeznie:</a:t>
            </a:r>
          </a:p>
          <a:p>
            <a:pPr marL="0" indent="0" algn="just">
              <a:buNone/>
            </a:pPr>
            <a:endParaRPr lang="hu-HU" sz="24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Gondozási hely vezető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Szolgálat vezető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Központ vezető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Esetmenedzser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Központ asszisztense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CSÁO vezető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GYÁO vezető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HSZH vezető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43105" y="2730413"/>
            <a:ext cx="5386648" cy="322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134792" y="2730413"/>
            <a:ext cx="5371407" cy="319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400" b="1" dirty="0" smtClean="0"/>
              <a:t>Figyelem!</a:t>
            </a:r>
            <a:r>
              <a:rPr lang="hu-HU" sz="2400" dirty="0" smtClean="0"/>
              <a:t> </a:t>
            </a:r>
            <a:r>
              <a:rPr lang="hu-HU" sz="2400" b="1" dirty="0" smtClean="0"/>
              <a:t>Család- és gyermekjóléti szolgálatok esetében </a:t>
            </a:r>
            <a:r>
              <a:rPr lang="hu-HU" sz="2400" dirty="0" smtClean="0"/>
              <a:t>a GYVR-ben és a KENYSZI-ben is kell jelenteni! A </a:t>
            </a:r>
            <a:r>
              <a:rPr lang="hu-HU" sz="2400" dirty="0" smtClean="0">
                <a:solidFill>
                  <a:srgbClr val="FF0000"/>
                </a:solidFill>
              </a:rPr>
              <a:t>nem a GYVR hatálya eső igénylések esetében </a:t>
            </a:r>
            <a:r>
              <a:rPr lang="hu-HU" sz="2400" dirty="0" smtClean="0"/>
              <a:t>a KENYSZI-ben kell jelentést leadni. Ezért </a:t>
            </a:r>
            <a:r>
              <a:rPr lang="hu-HU" sz="2400" b="1" dirty="0" smtClean="0"/>
              <a:t>a KENYSZI-ben megjelenő Családsegítés igénybevételi naplóhoz külön adatszolgáltatót kell hozzárendelni!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3298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700" b="1" dirty="0" smtClean="0"/>
              <a:t>KENYSZI/Adatszolgálató </a:t>
            </a:r>
            <a:r>
              <a:rPr lang="hu-HU" sz="2700" b="1" dirty="0"/>
              <a:t>jogosultság </a:t>
            </a:r>
            <a:r>
              <a:rPr lang="hu-HU" sz="2700" b="1" dirty="0" smtClean="0"/>
              <a:t>– a regisztrációs folyamat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400" dirty="0"/>
              <a:t>KENYSZI/Adatszolgálató jogosultság megkérésének és jóváhagyásának </a:t>
            </a:r>
            <a:r>
              <a:rPr lang="hu-HU" sz="2400" dirty="0" smtClean="0"/>
              <a:t>az alábbi lépések szerint történik: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400" dirty="0" smtClean="0"/>
              <a:t>I.lépés: A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GYVR munkatárs </a:t>
            </a:r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rgbClr val="00B050"/>
                </a:solidFill>
              </a:rPr>
              <a:t>IDM-ben</a:t>
            </a:r>
            <a:r>
              <a:rPr lang="hu-HU" sz="2400" dirty="0" smtClean="0"/>
              <a:t> a Munkafolyamat/Új hozzáférési igény menüpontban megkéri a </a:t>
            </a:r>
            <a:r>
              <a:rPr lang="hu-HU" sz="2400" b="1" dirty="0" smtClean="0"/>
              <a:t>KENYSZI/Adatszolgáltató </a:t>
            </a:r>
            <a:r>
              <a:rPr lang="hu-HU" sz="2400" dirty="0" smtClean="0"/>
              <a:t>jogosultságot.</a:t>
            </a:r>
          </a:p>
          <a:p>
            <a:pPr marL="0" indent="0" algn="just">
              <a:buNone/>
            </a:pPr>
            <a:r>
              <a:rPr lang="hu-HU" sz="2400" dirty="0"/>
              <a:t>II.lépés: 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KENYSZI E-képviselő</a:t>
            </a:r>
            <a:r>
              <a:rPr lang="hu-HU" sz="2400" b="1" dirty="0"/>
              <a:t> </a:t>
            </a:r>
            <a:r>
              <a:rPr lang="hu-HU" sz="2400" dirty="0"/>
              <a:t>az </a:t>
            </a:r>
            <a:r>
              <a:rPr lang="hu-HU" sz="2400" b="1" dirty="0">
                <a:solidFill>
                  <a:srgbClr val="00B050"/>
                </a:solidFill>
              </a:rPr>
              <a:t>IDM-ben</a:t>
            </a:r>
            <a:r>
              <a:rPr lang="hu-HU" sz="2400" dirty="0"/>
              <a:t> a Munkafolyamat/Feladatok menüpontban </a:t>
            </a:r>
            <a:r>
              <a:rPr lang="hu-HU" sz="2400" b="1" dirty="0"/>
              <a:t>jóváhagyja</a:t>
            </a:r>
            <a:r>
              <a:rPr lang="hu-HU" sz="2400" dirty="0"/>
              <a:t> a jogosultságot.</a:t>
            </a:r>
          </a:p>
          <a:p>
            <a:pPr marL="0" indent="0" algn="just">
              <a:buNone/>
            </a:pPr>
            <a:r>
              <a:rPr lang="hu-HU" sz="2400" dirty="0" smtClean="0"/>
              <a:t>III.lépés:  A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KENYSZI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-képviselő </a:t>
            </a:r>
            <a:r>
              <a:rPr lang="hu-HU" sz="2400" dirty="0" smtClean="0"/>
              <a:t>a </a:t>
            </a:r>
            <a:r>
              <a:rPr lang="hu-HU" sz="2400" b="1" dirty="0" smtClean="0">
                <a:solidFill>
                  <a:srgbClr val="0070C0"/>
                </a:solidFill>
              </a:rPr>
              <a:t>KENYSZI-ben</a:t>
            </a:r>
            <a:r>
              <a:rPr lang="hu-HU" sz="2400" dirty="0" smtClean="0"/>
              <a:t> </a:t>
            </a:r>
            <a:r>
              <a:rPr lang="hu-HU" sz="2400" b="1" dirty="0" smtClean="0"/>
              <a:t>összerendeli</a:t>
            </a:r>
            <a:r>
              <a:rPr lang="hu-HU" sz="2400" dirty="0" smtClean="0"/>
              <a:t> az adatszolgáltatót a szolgáltatással.</a:t>
            </a:r>
          </a:p>
          <a:p>
            <a:pPr marL="0" indent="0" algn="just">
              <a:buNone/>
            </a:pPr>
            <a:r>
              <a:rPr lang="hu-HU" sz="2400" dirty="0" smtClean="0"/>
              <a:t>IV. A „</a:t>
            </a:r>
            <a:r>
              <a:rPr lang="hu-HU" sz="2400" i="1" dirty="0" err="1" smtClean="0"/>
              <a:t>Kenyszi</a:t>
            </a:r>
            <a:r>
              <a:rPr lang="hu-HU" sz="2400" i="1" dirty="0" smtClean="0"/>
              <a:t> </a:t>
            </a:r>
            <a:r>
              <a:rPr lang="hu-HU" sz="2400" b="1" i="1" dirty="0" smtClean="0"/>
              <a:t>hitelesítési adatok</a:t>
            </a:r>
            <a:r>
              <a:rPr lang="hu-HU" sz="2400" b="1" dirty="0" smtClean="0"/>
              <a:t>” </a:t>
            </a:r>
            <a:r>
              <a:rPr lang="hu-HU" sz="2400" dirty="0" smtClean="0"/>
              <a:t>ellenőrzése a </a:t>
            </a:r>
            <a:r>
              <a:rPr lang="hu-HU" sz="2400" b="1" dirty="0" smtClean="0">
                <a:solidFill>
                  <a:srgbClr val="0070C0"/>
                </a:solidFill>
              </a:rPr>
              <a:t>KENYSZI-ben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smtClean="0"/>
              <a:t>és a </a:t>
            </a:r>
            <a:r>
              <a:rPr lang="hu-HU" sz="2400" b="1" dirty="0" smtClean="0">
                <a:solidFill>
                  <a:srgbClr val="FFC000"/>
                </a:solidFill>
              </a:rPr>
              <a:t>GYVR-ben</a:t>
            </a:r>
            <a:endParaRPr lang="hu-HU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i="1" dirty="0" smtClean="0"/>
              <a:t>A regisztrációs folyamat egyes lépései a következő diákon kerülnek bemutatásra.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23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1070"/>
            <a:ext cx="10515600" cy="760490"/>
          </a:xfrm>
        </p:spPr>
        <p:txBody>
          <a:bodyPr>
            <a:normAutofit/>
          </a:bodyPr>
          <a:lstStyle/>
          <a:p>
            <a:pPr algn="ctr"/>
            <a:r>
              <a:rPr lang="hu-HU" sz="2700" b="1" dirty="0"/>
              <a:t>I</a:t>
            </a:r>
            <a:r>
              <a:rPr lang="hu-HU" sz="2700" b="1" dirty="0" smtClean="0"/>
              <a:t>. A KENYSZI/Adatszolgáltató jogosultság megkérése</a:t>
            </a:r>
            <a:endParaRPr lang="hu-HU" sz="27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3761" y="941560"/>
            <a:ext cx="6102131" cy="5477348"/>
          </a:xfrm>
        </p:spPr>
        <p:txBody>
          <a:bodyPr>
            <a:normAutofit/>
          </a:bodyPr>
          <a:lstStyle/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felhasználó az </a:t>
            </a:r>
            <a:r>
              <a:rPr lang="hu-HU" sz="1800" dirty="0" smtClean="0">
                <a:hlinkClick r:id="rId2"/>
              </a:rPr>
              <a:t>https://idm.nrszh.hu</a:t>
            </a:r>
            <a:r>
              <a:rPr lang="hu-HU" sz="1800" dirty="0" smtClean="0"/>
              <a:t> oldal </a:t>
            </a:r>
            <a:r>
              <a:rPr lang="hu-HU" sz="1800" dirty="0"/>
              <a:t>3. pontján keresztül </a:t>
            </a:r>
            <a:r>
              <a:rPr lang="hu-HU" sz="1800" dirty="0" smtClean="0"/>
              <a:t>belép a </a:t>
            </a:r>
            <a:r>
              <a:rPr lang="hu-HU" sz="1800" dirty="0"/>
              <a:t>saját ügyfélkapus felhasználó névvel és jelszóval: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1800" dirty="0"/>
              <a:t>A </a:t>
            </a:r>
            <a:r>
              <a:rPr lang="hu-HU" sz="1800" dirty="0" smtClean="0"/>
              <a:t>Munkafolyamat/Új </a:t>
            </a:r>
            <a:r>
              <a:rPr lang="hu-HU" sz="1800" dirty="0"/>
              <a:t>hozzáférési igény menüpontra lép</a:t>
            </a:r>
            <a:r>
              <a:rPr lang="hu-HU" sz="1800" dirty="0" smtClean="0"/>
              <a:t>:</a:t>
            </a:r>
            <a:endParaRPr lang="hu-HU" sz="1800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57" y="2143331"/>
            <a:ext cx="6102132" cy="1163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5" y="4250699"/>
            <a:ext cx="4996783" cy="2126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églalap 12"/>
          <p:cNvSpPr/>
          <p:nvPr/>
        </p:nvSpPr>
        <p:spPr>
          <a:xfrm>
            <a:off x="6356384" y="941560"/>
            <a:ext cx="5467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dirty="0" smtClean="0"/>
              <a:t>Ügyviteli rendszer: KENYSZI </a:t>
            </a:r>
          </a:p>
          <a:p>
            <a:pPr algn="just"/>
            <a:r>
              <a:rPr lang="hu-HU" dirty="0" smtClean="0"/>
              <a:t>Munkatárs kategória: fenntartói szerepkörök</a:t>
            </a:r>
          </a:p>
          <a:p>
            <a:pPr algn="just"/>
            <a:r>
              <a:rPr lang="hu-HU" dirty="0" smtClean="0"/>
              <a:t>A lehetőségekből a kiválasztva oszlopba kell áthúzni az adatszolgáltatói jogosultságot.</a:t>
            </a:r>
          </a:p>
        </p:txBody>
      </p:sp>
      <p:pic>
        <p:nvPicPr>
          <p:cNvPr id="14" name="Kép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84" y="2344073"/>
            <a:ext cx="4676775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418657" y="269588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88895" y="4665348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2.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969722" y="2418580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3.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885" y="5808479"/>
            <a:ext cx="2056494" cy="610429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8653379" y="5469774"/>
            <a:ext cx="3034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 smtClean="0"/>
          </a:p>
          <a:p>
            <a:pPr algn="just"/>
            <a:r>
              <a:rPr lang="hu-HU" dirty="0" smtClean="0"/>
              <a:t>A lap alján a Hozzáférést igényel gombra kattintva kell beküldeni a jogosultságigényt.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265892" y="5852083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3559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970"/>
          </a:xfrm>
        </p:spPr>
        <p:txBody>
          <a:bodyPr>
            <a:normAutofit/>
          </a:bodyPr>
          <a:lstStyle/>
          <a:p>
            <a:pPr algn="ctr"/>
            <a:r>
              <a:rPr lang="hu-HU" sz="2700" b="1" dirty="0" smtClean="0"/>
              <a:t>II. KENYSZI </a:t>
            </a:r>
            <a:r>
              <a:rPr lang="hu-HU" sz="2700" b="1" dirty="0"/>
              <a:t>jogosultság jóváhagyása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" y="1122630"/>
            <a:ext cx="6102624" cy="5305330"/>
          </a:xfrm>
        </p:spPr>
        <p:txBody>
          <a:bodyPr>
            <a:normAutofit/>
          </a:bodyPr>
          <a:lstStyle/>
          <a:p>
            <a:pPr algn="just"/>
            <a:r>
              <a:rPr lang="hu-HU" sz="1800" dirty="0" smtClean="0"/>
              <a:t>A </a:t>
            </a:r>
            <a:r>
              <a:rPr lang="hu-HU" sz="1800" b="1" dirty="0" smtClean="0">
                <a:solidFill>
                  <a:srgbClr val="FF0000"/>
                </a:solidFill>
              </a:rPr>
              <a:t>KENYSZI E-képviselő </a:t>
            </a:r>
            <a:r>
              <a:rPr lang="hu-HU" sz="1800" dirty="0" smtClean="0"/>
              <a:t>a </a:t>
            </a:r>
            <a:r>
              <a:rPr lang="hu-HU" sz="1800" dirty="0" smtClean="0">
                <a:hlinkClick r:id="rId2"/>
              </a:rPr>
              <a:t>https://idm.nrszh.hu</a:t>
            </a:r>
            <a:r>
              <a:rPr lang="hu-HU" sz="1800" dirty="0" smtClean="0"/>
              <a:t> oldal </a:t>
            </a:r>
            <a:r>
              <a:rPr lang="hu-HU" sz="1800" dirty="0"/>
              <a:t>3. pontján keresztül </a:t>
            </a:r>
            <a:r>
              <a:rPr lang="hu-HU" sz="1800" dirty="0" smtClean="0"/>
              <a:t>belép a </a:t>
            </a:r>
            <a:r>
              <a:rPr lang="hu-HU" sz="1800" dirty="0"/>
              <a:t>saját ügyfélkapus felhasználó névvel és jelszóval: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Belépve </a:t>
            </a:r>
            <a:r>
              <a:rPr lang="hu-HU" sz="1800" dirty="0"/>
              <a:t>az </a:t>
            </a:r>
            <a:r>
              <a:rPr lang="hu-HU" sz="1800" dirty="0" err="1"/>
              <a:t>IDM-be</a:t>
            </a:r>
            <a:r>
              <a:rPr lang="hu-HU" sz="1800" dirty="0"/>
              <a:t>, </a:t>
            </a:r>
            <a:r>
              <a:rPr lang="hu-HU" sz="1800" dirty="0" smtClean="0"/>
              <a:t>a </a:t>
            </a:r>
            <a:r>
              <a:rPr lang="hu-HU" sz="1800" dirty="0"/>
              <a:t>Munkafolyamat/Feladatok menüpontra </a:t>
            </a:r>
            <a:r>
              <a:rPr lang="hu-HU" sz="1800" dirty="0" smtClean="0"/>
              <a:t>kattint:</a:t>
            </a: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endParaRPr lang="hu-HU" sz="1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1" y="1980966"/>
            <a:ext cx="5815177" cy="11095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Kép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0" y="4130487"/>
            <a:ext cx="4617720" cy="2141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6172200" y="1122630"/>
            <a:ext cx="5822674" cy="5459239"/>
          </a:xfrm>
        </p:spPr>
        <p:txBody>
          <a:bodyPr>
            <a:normAutofit/>
          </a:bodyPr>
          <a:lstStyle/>
          <a:p>
            <a:pPr algn="just"/>
            <a:r>
              <a:rPr lang="hu-HU" sz="1800" dirty="0"/>
              <a:t>Az adatlap megnyitását követően jóváhagyja a </a:t>
            </a:r>
            <a:r>
              <a:rPr lang="hu-HU" sz="1800" dirty="0" smtClean="0"/>
              <a:t>munkatárs szerepkörét.</a:t>
            </a:r>
          </a:p>
          <a:p>
            <a:pPr algn="just"/>
            <a:endParaRPr lang="hu-HU" sz="1800" dirty="0"/>
          </a:p>
        </p:txBody>
      </p:sp>
      <p:pic>
        <p:nvPicPr>
          <p:cNvPr id="11" name="Kép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21" y="1803213"/>
            <a:ext cx="5539753" cy="3363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731" y="5257666"/>
            <a:ext cx="3549143" cy="101404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34143" y="2274150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1.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55397" y="4547985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2.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953991" y="2274150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3.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872099" y="550307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18481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700" b="1" dirty="0" smtClean="0">
                <a:solidFill>
                  <a:prstClr val="black"/>
                </a:solidFill>
              </a:rPr>
              <a:t>Ezt követően a KENYSZI E-képviselő az IDM-ből átlép a KENYSZI-be: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875" y="1690688"/>
            <a:ext cx="5181600" cy="27009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56" y="3724102"/>
            <a:ext cx="5625448" cy="2384193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5751022" y="1572212"/>
            <a:ext cx="5745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700" dirty="0" smtClean="0">
                <a:solidFill>
                  <a:prstClr val="black"/>
                </a:solidFill>
                <a:latin typeface="+mn-lt"/>
              </a:rPr>
              <a:t>Az IDM Nyitólapon az Engedélyezett rendszereknél megjelenő KENYSZI ikonra kattintással a </a:t>
            </a:r>
            <a:r>
              <a:rPr lang="hu-HU" sz="2700" b="1" dirty="0" smtClean="0">
                <a:solidFill>
                  <a:srgbClr val="FF0000"/>
                </a:solidFill>
                <a:latin typeface="+mn-lt"/>
              </a:rPr>
              <a:t>KENYSZI E-képviselő </a:t>
            </a:r>
            <a:r>
              <a:rPr lang="hu-HU" sz="2700" dirty="0" smtClean="0">
                <a:solidFill>
                  <a:prstClr val="black"/>
                </a:solidFill>
                <a:latin typeface="+mn-lt"/>
              </a:rPr>
              <a:t>az IDM-ből átlép a KENYSZI-be.</a:t>
            </a:r>
            <a:endParaRPr lang="hu-HU" dirty="0"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73274" y="2538889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1.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905178" y="3985901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74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97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III. </a:t>
            </a:r>
            <a:r>
              <a:rPr lang="hu-HU" sz="3000" b="1" dirty="0"/>
              <a:t>KENYSZI összerendelés </a:t>
            </a:r>
            <a:r>
              <a:rPr lang="hu-HU" sz="3000" b="1" dirty="0" smtClean="0"/>
              <a:t>elvégzése 1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9176" y="1032096"/>
            <a:ext cx="5820624" cy="5386811"/>
          </a:xfrm>
        </p:spPr>
        <p:txBody>
          <a:bodyPr>
            <a:normAutofit/>
          </a:bodyPr>
          <a:lstStyle/>
          <a:p>
            <a:pPr algn="just"/>
            <a:r>
              <a:rPr lang="hu-HU" sz="1400" dirty="0" smtClean="0"/>
              <a:t>A KENYSZI E-képviselő </a:t>
            </a:r>
            <a:r>
              <a:rPr lang="hu-HU" sz="1400" dirty="0"/>
              <a:t>a </a:t>
            </a:r>
            <a:r>
              <a:rPr lang="hu-HU" sz="1400" dirty="0" smtClean="0"/>
              <a:t>KENYSZI-ben </a:t>
            </a:r>
            <a:r>
              <a:rPr lang="hu-HU" sz="1400" dirty="0"/>
              <a:t>a </a:t>
            </a:r>
            <a:r>
              <a:rPr lang="hu-HU" sz="1400" dirty="0" smtClean="0"/>
              <a:t>Székhely/telephely-Adatszolgáltató </a:t>
            </a:r>
            <a:r>
              <a:rPr lang="hu-HU" sz="1400" dirty="0"/>
              <a:t>összerendelése menüpontra lép: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sz="1600" dirty="0" smtClean="0"/>
          </a:p>
          <a:p>
            <a:pPr algn="just"/>
            <a:r>
              <a:rPr lang="hu-HU" sz="1400" dirty="0"/>
              <a:t>Bármely keresési feltételt alkalmazva (fenntartó/szolgáltató/székhely/telephely) a találati listában megjelenő szolgáltatási helynél a </a:t>
            </a:r>
            <a:r>
              <a:rPr lang="hu-HU" sz="1400" dirty="0" smtClean="0"/>
              <a:t>„Szerkeszt</a:t>
            </a:r>
            <a:r>
              <a:rPr lang="hu-HU" sz="1400" dirty="0"/>
              <a:t>” gombra, majd az </a:t>
            </a:r>
            <a:r>
              <a:rPr lang="hu-HU" sz="1400" dirty="0" smtClean="0"/>
              <a:t>„Adatszolgáltató </a:t>
            </a:r>
            <a:r>
              <a:rPr lang="hu-HU" sz="1400" dirty="0"/>
              <a:t>hozzárendelése” gombra kattint.</a:t>
            </a:r>
          </a:p>
          <a:p>
            <a:pPr algn="just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032096"/>
            <a:ext cx="5948844" cy="5825904"/>
          </a:xfrm>
        </p:spPr>
        <p:txBody>
          <a:bodyPr>
            <a:normAutofit/>
          </a:bodyPr>
          <a:lstStyle/>
          <a:p>
            <a:pPr algn="just"/>
            <a:r>
              <a:rPr lang="hu-HU" sz="1400" dirty="0"/>
              <a:t>A „Kiválaszt” gombra kattintva megjelenő felhasználói törzsadat bázisból, bármely három paraméter alapján keresve listázásra kerül az adatszolgáltató, akit kiválaszthat. </a:t>
            </a:r>
          </a:p>
          <a:p>
            <a:pPr algn="just"/>
            <a:endParaRPr lang="hu-HU" sz="1400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49" y="1538903"/>
            <a:ext cx="3420152" cy="7925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01" y="3308029"/>
            <a:ext cx="3862773" cy="2584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50" y="5919869"/>
            <a:ext cx="4635374" cy="8254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401" y="1826603"/>
            <a:ext cx="3164322" cy="100969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39" y="3308029"/>
            <a:ext cx="5785605" cy="246909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51850" y="169906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74044" y="4077149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16279" y="6070997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873962" y="222228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46696" y="4600369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5</a:t>
            </a: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33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97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III. </a:t>
            </a:r>
            <a:r>
              <a:rPr lang="hu-HU" sz="3000" b="1" dirty="0"/>
              <a:t>KENYSZI összerendelés </a:t>
            </a:r>
            <a:r>
              <a:rPr lang="hu-HU" sz="3000" b="1" dirty="0" smtClean="0"/>
              <a:t>elvégzése 2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3909" y="1176950"/>
            <a:ext cx="6018291" cy="5323438"/>
          </a:xfrm>
        </p:spPr>
        <p:txBody>
          <a:bodyPr>
            <a:normAutofit/>
          </a:bodyPr>
          <a:lstStyle/>
          <a:p>
            <a:r>
              <a:rPr lang="hu-HU" sz="1600" dirty="0"/>
              <a:t>Az adatszolgáltató összerendelésre került a szolgáltatási hellyel. Következő lépésként a </a:t>
            </a:r>
            <a:r>
              <a:rPr lang="hu-HU" sz="1600" dirty="0" smtClean="0"/>
              <a:t>„</a:t>
            </a:r>
            <a:r>
              <a:rPr lang="hu-HU" sz="1600" dirty="0"/>
              <a:t>L</a:t>
            </a:r>
            <a:r>
              <a:rPr lang="hu-HU" sz="1600" dirty="0" smtClean="0"/>
              <a:t>ista szerkesztése</a:t>
            </a:r>
            <a:r>
              <a:rPr lang="hu-HU" sz="1600" dirty="0"/>
              <a:t>” feliratra kattintva, ezt követően a </a:t>
            </a:r>
            <a:r>
              <a:rPr lang="hu-HU" sz="1600" dirty="0" smtClean="0"/>
              <a:t>         </a:t>
            </a:r>
            <a:r>
              <a:rPr lang="hu-HU" sz="1600" dirty="0"/>
              <a:t>jelre lépve szükséges a szolgáltatást kijelölni, majd a Kiválaszt gombra lépve kiválasztani. 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sz="1600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176950"/>
            <a:ext cx="5949100" cy="5681050"/>
          </a:xfrm>
        </p:spPr>
        <p:txBody>
          <a:bodyPr>
            <a:normAutofit/>
          </a:bodyPr>
          <a:lstStyle/>
          <a:p>
            <a:pPr algn="just"/>
            <a:r>
              <a:rPr lang="hu-HU" sz="1600" dirty="0" smtClean="0"/>
              <a:t>Ezt </a:t>
            </a:r>
            <a:r>
              <a:rPr lang="hu-HU" sz="1600" dirty="0"/>
              <a:t>követően megjelenik a szolgáltatási hely, az adatszolgáltató és a kiválasztott szolgáltatás is, melyet ellenőrizve a </a:t>
            </a:r>
            <a:r>
              <a:rPr lang="hu-HU" sz="1600" dirty="0" smtClean="0"/>
              <a:t>„Jogosultság </a:t>
            </a:r>
            <a:r>
              <a:rPr lang="hu-HU" sz="1600" dirty="0"/>
              <a:t>mentése” gombra kattintva </a:t>
            </a:r>
            <a:r>
              <a:rPr lang="hu-HU" sz="1600" dirty="0" smtClean="0"/>
              <a:t>tudnak </a:t>
            </a:r>
            <a:r>
              <a:rPr lang="hu-HU" sz="1600" dirty="0"/>
              <a:t>véglegesíteni. </a:t>
            </a:r>
          </a:p>
          <a:p>
            <a:pPr algn="just"/>
            <a:endParaRPr lang="hu-HU" sz="1600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9" y="2176323"/>
            <a:ext cx="5779509" cy="2798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2" y="5059752"/>
            <a:ext cx="5785605" cy="129856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34" y="1652435"/>
            <a:ext cx="236972" cy="22785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695" y="2176323"/>
            <a:ext cx="5785605" cy="368230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695" y="5901073"/>
            <a:ext cx="5785605" cy="45724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214001" y="436860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59077" y="5838112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264923" y="5356630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77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97452"/>
            <a:ext cx="10515600" cy="363452"/>
          </a:xfrm>
        </p:spPr>
        <p:txBody>
          <a:bodyPr>
            <a:normAutofit fontScale="90000"/>
          </a:bodyPr>
          <a:lstStyle/>
          <a:p>
            <a:r>
              <a:rPr lang="hu-HU" sz="2400" b="1" dirty="0"/>
              <a:t>IV. </a:t>
            </a:r>
            <a:r>
              <a:rPr lang="hu-HU" sz="2400" b="1" i="1" dirty="0" smtClean="0"/>
              <a:t>„</a:t>
            </a:r>
            <a:r>
              <a:rPr lang="hu-HU" sz="2400" b="1" i="1" dirty="0" err="1" smtClean="0"/>
              <a:t>Kenyszi</a:t>
            </a:r>
            <a:r>
              <a:rPr lang="hu-HU" sz="2400" b="1" i="1" dirty="0" smtClean="0"/>
              <a:t> </a:t>
            </a:r>
            <a:r>
              <a:rPr lang="hu-HU" sz="2400" b="1" i="1" dirty="0"/>
              <a:t>hitelesítési </a:t>
            </a:r>
            <a:r>
              <a:rPr lang="hu-HU" sz="2400" b="1" i="1" dirty="0" smtClean="0"/>
              <a:t>adatok” </a:t>
            </a:r>
            <a:r>
              <a:rPr lang="hu-HU" sz="2400" b="1" dirty="0"/>
              <a:t>(intézményi interfész jelszó, kapcsolati kód) pótlása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5926" y="690787"/>
            <a:ext cx="5531666" cy="81208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hu-HU" sz="1600" dirty="0" smtClean="0">
                <a:solidFill>
                  <a:srgbClr val="FF0000"/>
                </a:solidFill>
              </a:rPr>
              <a:t>1. KENYSZI</a:t>
            </a:r>
            <a:endParaRPr lang="hu-HU" sz="1600" dirty="0">
              <a:solidFill>
                <a:srgbClr val="FF0000"/>
              </a:solidFill>
            </a:endParaRP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KENYSZI E-képviselő </a:t>
            </a:r>
            <a:r>
              <a:rPr lang="hu-HU" sz="1200" b="0" dirty="0">
                <a:solidFill>
                  <a:srgbClr val="FF0000"/>
                </a:solidFill>
              </a:rPr>
              <a:t>feladata (a kapcsolati kód és az általa „kitalált” intézményi interfész jelszó </a:t>
            </a:r>
            <a:r>
              <a:rPr lang="hu-HU" sz="1200" b="0" dirty="0" smtClean="0">
                <a:solidFill>
                  <a:srgbClr val="FF0000"/>
                </a:solidFill>
              </a:rPr>
              <a:t>átadása </a:t>
            </a:r>
            <a:r>
              <a:rPr lang="hu-HU" sz="1200" b="0" dirty="0">
                <a:solidFill>
                  <a:srgbClr val="FF0000"/>
                </a:solidFill>
              </a:rPr>
              <a:t>a GYVR </a:t>
            </a:r>
            <a:r>
              <a:rPr lang="hu-HU" sz="1200" b="0" dirty="0" smtClean="0">
                <a:solidFill>
                  <a:srgbClr val="FF0000"/>
                </a:solidFill>
              </a:rPr>
              <a:t>E-képviselő </a:t>
            </a:r>
            <a:r>
              <a:rPr lang="hu-HU" sz="1200" b="0" dirty="0">
                <a:solidFill>
                  <a:srgbClr val="FF0000"/>
                </a:solidFill>
              </a:rPr>
              <a:t>és/vagy a </a:t>
            </a:r>
            <a:r>
              <a:rPr lang="hu-HU" sz="1200" b="0" dirty="0" smtClean="0">
                <a:solidFill>
                  <a:srgbClr val="FF0000"/>
                </a:solidFill>
              </a:rPr>
              <a:t>Központ vezető </a:t>
            </a:r>
            <a:r>
              <a:rPr lang="hu-HU" sz="1200" b="0" dirty="0">
                <a:solidFill>
                  <a:srgbClr val="FF0000"/>
                </a:solidFill>
              </a:rPr>
              <a:t>felé</a:t>
            </a:r>
            <a:r>
              <a:rPr lang="hu-HU" sz="1200" b="0" dirty="0" smtClean="0">
                <a:solidFill>
                  <a:srgbClr val="FF0000"/>
                </a:solidFill>
              </a:rPr>
              <a:t>.)</a:t>
            </a:r>
            <a:endParaRPr lang="hu-HU" sz="1200" b="0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88207" y="1532757"/>
            <a:ext cx="5809369" cy="4656905"/>
          </a:xfrm>
        </p:spPr>
        <p:txBody>
          <a:bodyPr>
            <a:normAutofit/>
          </a:bodyPr>
          <a:lstStyle/>
          <a:p>
            <a:pPr algn="just"/>
            <a:r>
              <a:rPr lang="hu-HU" sz="1200" dirty="0"/>
              <a:t>A </a:t>
            </a:r>
            <a:r>
              <a:rPr lang="hu-HU" sz="1200" dirty="0" smtClean="0"/>
              <a:t>Törzsadatok/felhasználók </a:t>
            </a:r>
            <a:r>
              <a:rPr lang="hu-HU" sz="1200" dirty="0"/>
              <a:t>menüpontban rákeres a felhasználóra és „szerkeszt”. Az adatlapon (amennyiben hiányzik) beírja az intézményi interfész jelszót és menti. Majd a két adatot </a:t>
            </a:r>
            <a:r>
              <a:rPr lang="hu-HU" sz="1200" dirty="0" smtClean="0"/>
              <a:t>átadja a </a:t>
            </a:r>
            <a:r>
              <a:rPr lang="hu-HU" sz="1200" dirty="0"/>
              <a:t>GYVR </a:t>
            </a:r>
            <a:r>
              <a:rPr lang="hu-HU" sz="1200" dirty="0" smtClean="0"/>
              <a:t>E-képviselőnek (vagy Központ vezetőnek). </a:t>
            </a:r>
            <a:endParaRPr lang="hu-HU" sz="12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997575" y="660904"/>
            <a:ext cx="6079747" cy="841971"/>
          </a:xfrm>
        </p:spPr>
        <p:txBody>
          <a:bodyPr>
            <a:normAutofit fontScale="25000" lnSpcReduction="20000"/>
          </a:bodyPr>
          <a:lstStyle/>
          <a:p>
            <a:pPr algn="ctr"/>
            <a:endParaRPr lang="hu-HU" sz="1600" dirty="0" smtClean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hu-HU" sz="6400" dirty="0" smtClean="0">
                <a:solidFill>
                  <a:srgbClr val="FF0000"/>
                </a:solidFill>
              </a:rPr>
              <a:t>2. GYVR </a:t>
            </a:r>
            <a:endParaRPr lang="hu-HU" sz="6400" dirty="0">
              <a:solidFill>
                <a:srgbClr val="FF0000"/>
              </a:solidFill>
            </a:endParaRPr>
          </a:p>
          <a:p>
            <a:pPr algn="ctr"/>
            <a:r>
              <a:rPr lang="hu-HU" sz="4800" dirty="0" smtClean="0">
                <a:solidFill>
                  <a:srgbClr val="FF0000"/>
                </a:solidFill>
              </a:rPr>
              <a:t>GYVR E-képviselő</a:t>
            </a:r>
            <a:r>
              <a:rPr lang="hu-HU" sz="4800" b="0" dirty="0" smtClean="0">
                <a:solidFill>
                  <a:srgbClr val="FF0000"/>
                </a:solidFill>
              </a:rPr>
              <a:t> írja be </a:t>
            </a:r>
            <a:r>
              <a:rPr lang="hu-HU" sz="4800" dirty="0" smtClean="0">
                <a:solidFill>
                  <a:srgbClr val="FF0000"/>
                </a:solidFill>
              </a:rPr>
              <a:t>a vezetők </a:t>
            </a:r>
            <a:r>
              <a:rPr lang="hu-HU" sz="4800" b="0" dirty="0" smtClean="0">
                <a:solidFill>
                  <a:srgbClr val="FF0000"/>
                </a:solidFill>
              </a:rPr>
              <a:t>(szolgálat, központ, CSÁO, GYÁO, HSZH, </a:t>
            </a:r>
            <a:r>
              <a:rPr lang="hu-HU" sz="4800" b="0" dirty="0">
                <a:solidFill>
                  <a:srgbClr val="FF0000"/>
                </a:solidFill>
              </a:rPr>
              <a:t>g</a:t>
            </a:r>
            <a:r>
              <a:rPr lang="hu-HU" sz="4800" b="0" dirty="0" smtClean="0">
                <a:solidFill>
                  <a:srgbClr val="FF0000"/>
                </a:solidFill>
              </a:rPr>
              <a:t>ondozási hely) esetében</a:t>
            </a:r>
          </a:p>
          <a:p>
            <a:pPr algn="ctr"/>
            <a:r>
              <a:rPr lang="hu-HU" sz="4800" dirty="0" smtClean="0">
                <a:solidFill>
                  <a:srgbClr val="FF0000"/>
                </a:solidFill>
              </a:rPr>
              <a:t>Központ vezető </a:t>
            </a:r>
            <a:r>
              <a:rPr lang="hu-HU" sz="4800" b="0" dirty="0" smtClean="0">
                <a:solidFill>
                  <a:srgbClr val="FF0000"/>
                </a:solidFill>
              </a:rPr>
              <a:t>(központ asszisztense és az esetmenedzser) esetében: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1544304"/>
            <a:ext cx="5814588" cy="4645359"/>
          </a:xfrm>
        </p:spPr>
        <p:txBody>
          <a:bodyPr/>
          <a:lstStyle/>
          <a:p>
            <a:pPr algn="just"/>
            <a:r>
              <a:rPr lang="hu-HU" sz="1200" dirty="0"/>
              <a:t>A GYVR-ben a </a:t>
            </a:r>
            <a:r>
              <a:rPr lang="hu-HU" sz="1200" dirty="0" smtClean="0"/>
              <a:t>„Munkatársak</a:t>
            </a:r>
            <a:r>
              <a:rPr lang="hu-HU" sz="1200" dirty="0"/>
              <a:t>”-</a:t>
            </a:r>
            <a:r>
              <a:rPr lang="hu-HU" sz="1200" dirty="0" err="1"/>
              <a:t>ra</a:t>
            </a:r>
            <a:r>
              <a:rPr lang="hu-HU" sz="1200" dirty="0"/>
              <a:t> lépve a </a:t>
            </a:r>
            <a:r>
              <a:rPr lang="hu-HU" sz="1200" b="1" i="1" dirty="0" smtClean="0"/>
              <a:t>„</a:t>
            </a:r>
            <a:r>
              <a:rPr lang="hu-HU" sz="1200" b="1" i="1" dirty="0" err="1" smtClean="0"/>
              <a:t>Kenyszi</a:t>
            </a:r>
            <a:r>
              <a:rPr lang="hu-HU" sz="1200" b="1" i="1" dirty="0" smtClean="0"/>
              <a:t> </a:t>
            </a:r>
            <a:r>
              <a:rPr lang="hu-HU" sz="1200" b="1" i="1" dirty="0"/>
              <a:t>azonosító </a:t>
            </a:r>
            <a:r>
              <a:rPr lang="hu-HU" sz="1200" b="1" i="1" dirty="0" smtClean="0"/>
              <a:t>módosítása” </a:t>
            </a:r>
            <a:r>
              <a:rPr lang="hu-HU" sz="1200" dirty="0"/>
              <a:t>gombra kattintva beírja az adatokat (amennyiben hiányzik).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5" y="2171883"/>
            <a:ext cx="5554300" cy="2534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34" y="2109458"/>
            <a:ext cx="4708719" cy="2494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360" y="4645421"/>
            <a:ext cx="3713859" cy="2094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Szövegdoboz 11"/>
          <p:cNvSpPr txBox="1"/>
          <p:nvPr/>
        </p:nvSpPr>
        <p:spPr>
          <a:xfrm>
            <a:off x="3806677" y="3356725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0451" y="5483907"/>
            <a:ext cx="5287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2.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121823" y="2564516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hu-H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hu-H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10972800" y="1687484"/>
            <a:ext cx="91440" cy="2718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917739" y="5059050"/>
            <a:ext cx="504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4.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3" y="4750729"/>
            <a:ext cx="4699028" cy="1989576"/>
          </a:xfrm>
          <a:prstGeom prst="rect">
            <a:avLst/>
          </a:prstGeom>
        </p:spPr>
      </p:pic>
      <p:cxnSp>
        <p:nvCxnSpPr>
          <p:cNvPr id="28" name="Egyenes összekötő nyíllal 27"/>
          <p:cNvCxnSpPr/>
          <p:nvPr/>
        </p:nvCxnSpPr>
        <p:spPr>
          <a:xfrm flipV="1">
            <a:off x="2926080" y="6109855"/>
            <a:ext cx="4605251" cy="5070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V="1">
            <a:off x="2926080" y="6270995"/>
            <a:ext cx="6689655" cy="1116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4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ysClr val="window" lastClr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2. egyéni séma">
      <a:majorFont>
        <a:latin typeface="Arial Black"/>
        <a:ea typeface="Calibri"/>
        <a:cs typeface="Calibri"/>
      </a:majorFont>
      <a:minorFont>
        <a:latin typeface="Arial"/>
        <a:ea typeface="Helvetica"/>
        <a:cs typeface="Helvetica"/>
      </a:minorFont>
    </a:fontScheme>
    <a:fmtScheme name="CÍMDIÁK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"/>
            <a:ea typeface="Montserrat"/>
            <a:cs typeface="Montserrat"/>
            <a:sym typeface="Montserra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. egyéni séma">
    <a:dk1>
      <a:srgbClr val="00444B"/>
    </a:dk1>
    <a:lt1>
      <a:sysClr val="window" lastClr="FFFFFF"/>
    </a:lt1>
    <a:dk2>
      <a:srgbClr val="00444B"/>
    </a:dk2>
    <a:lt2>
      <a:srgbClr val="C8D865"/>
    </a:lt2>
    <a:accent1>
      <a:srgbClr val="EF776E"/>
    </a:accent1>
    <a:accent2>
      <a:srgbClr val="407378"/>
    </a:accent2>
    <a:accent3>
      <a:srgbClr val="80A2A5"/>
    </a:accent3>
    <a:accent4>
      <a:srgbClr val="C8D865"/>
    </a:accent4>
    <a:accent5>
      <a:srgbClr val="D6E28C"/>
    </a:accent5>
    <a:accent6>
      <a:srgbClr val="F39992"/>
    </a:accent6>
    <a:hlink>
      <a:srgbClr val="C8D865"/>
    </a:hlink>
    <a:folHlink>
      <a:srgbClr val="0044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648</Words>
  <Application>Microsoft Office PowerPoint</Application>
  <PresentationFormat>Szélesvásznú</PresentationFormat>
  <Paragraphs>101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Helvetica</vt:lpstr>
      <vt:lpstr>Montserrat</vt:lpstr>
      <vt:lpstr>Montserrat Black</vt:lpstr>
      <vt:lpstr>Montserrat SemiBold</vt:lpstr>
      <vt:lpstr>Wingdings</vt:lpstr>
      <vt:lpstr>Office-téma</vt:lpstr>
      <vt:lpstr>1_KÉPES CÍMDIÁK V2</vt:lpstr>
      <vt:lpstr>GYVR felhasználói feladatok a GYVR-KENYSZI adatátadáshoz</vt:lpstr>
      <vt:lpstr>KENYSZI Adatszolgáltatói jogosultságok</vt:lpstr>
      <vt:lpstr>KENYSZI/Adatszolgálató jogosultság – a regisztrációs folyamat</vt:lpstr>
      <vt:lpstr>I. A KENYSZI/Adatszolgáltató jogosultság megkérése</vt:lpstr>
      <vt:lpstr>II. KENYSZI jogosultság jóváhagyása</vt:lpstr>
      <vt:lpstr>Ezt követően a KENYSZI E-képviselő az IDM-ből átlép a KENYSZI-be:</vt:lpstr>
      <vt:lpstr>III. KENYSZI összerendelés elvégzése 1</vt:lpstr>
      <vt:lpstr>III. KENYSZI összerendelés elvégzése 2</vt:lpstr>
      <vt:lpstr>IV. „Kenyszi hitelesítési adatok” (intézményi interfész jelszó, kapcsolati kód) pótlása</vt:lpstr>
      <vt:lpstr>PowerPoint bemutató</vt:lpstr>
    </vt:vector>
  </TitlesOfParts>
  <Company>MÁK - TBCST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Kenyszi jogosultság és jóváhagyás</dc:title>
  <dc:creator>Haluska Anita</dc:creator>
  <cp:lastModifiedBy>Haluska Anita</cp:lastModifiedBy>
  <cp:revision>46</cp:revision>
  <dcterms:created xsi:type="dcterms:W3CDTF">2024-02-06T10:28:11Z</dcterms:created>
  <dcterms:modified xsi:type="dcterms:W3CDTF">2024-02-15T11:17:32Z</dcterms:modified>
</cp:coreProperties>
</file>