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7" r:id="rId5"/>
    <p:sldId id="258" r:id="rId6"/>
    <p:sldId id="260" r:id="rId7"/>
    <p:sldId id="259" r:id="rId8"/>
    <p:sldId id="261" r:id="rId9"/>
    <p:sldId id="262" r:id="rId10"/>
    <p:sldId id="263" r:id="rId11"/>
    <p:sldId id="268" r:id="rId12"/>
    <p:sldId id="269" r:id="rId13"/>
    <p:sldId id="270" r:id="rId14"/>
    <p:sldId id="276" r:id="rId15"/>
    <p:sldId id="275" r:id="rId16"/>
    <p:sldId id="271" r:id="rId17"/>
    <p:sldId id="272" r:id="rId18"/>
    <p:sldId id="273" r:id="rId19"/>
    <p:sldId id="277" r:id="rId20"/>
    <p:sldId id="274" r:id="rId21"/>
    <p:sldId id="278" r:id="rId22"/>
    <p:sldId id="279" r:id="rId23"/>
    <p:sldId id="265" r:id="rId24"/>
    <p:sldId id="266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64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6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2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18172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accent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7011080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004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76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35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11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9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73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39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67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6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26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2D12-4592-4061-A645-51C38690B493}" type="datetimeFigureOut">
              <a:rPr lang="hu-HU" smtClean="0"/>
              <a:t>2023. 09. 21.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00E4-D164-4CF0-BE27-BCC83FA17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7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15933FEE-E6A1-44A6-BB24-6357AC866E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6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dm.nrszh.h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tevadmin.nrszh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enyszi@allamkincstar.gov.h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hyperlink" Target="https://tevadmin.nrszh.h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4" Type="http://schemas.openxmlformats.org/officeDocument/2006/relationships/hyperlink" Target="https://idm.nrszh.h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KENYSZI </a:t>
            </a:r>
            <a:br>
              <a:rPr lang="hu-HU" b="1" dirty="0" smtClean="0"/>
            </a:br>
            <a:r>
              <a:rPr lang="hu-HU" b="1" dirty="0" smtClean="0"/>
              <a:t>Szociális diagnózis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ESETMENEDZSEREK REGISZTRÁCIÓS FELADATAI AZ IDM-BEN ÉS AZ IGÉNYBEVEVŐI </a:t>
            </a:r>
            <a:r>
              <a:rPr lang="hu-H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NYILVÁNTARTÁSBAN</a:t>
            </a:r>
          </a:p>
          <a:p>
            <a:endParaRPr lang="hu-H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Szociális Ellátások </a:t>
            </a:r>
            <a:r>
              <a:rPr lang="hu-H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FőosztályA</a:t>
            </a:r>
            <a:endParaRPr lang="hu-H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2023. Szeptember 21.</a:t>
            </a:r>
            <a:endParaRPr lang="hu-H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860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959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IDM regisztráció: </a:t>
            </a:r>
            <a:r>
              <a:rPr lang="hu-HU" dirty="0" smtClean="0">
                <a:hlinkClick r:id="rId2"/>
              </a:rPr>
              <a:t>https://idm.nrszh.hu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0431" y="1479396"/>
            <a:ext cx="85180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Ügyfél regisztrációra kattintva az alábbi felület jelenik meg: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010" y="1825625"/>
            <a:ext cx="8017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1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794" y="64807"/>
            <a:ext cx="5849166" cy="191479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7" y="2033818"/>
            <a:ext cx="5811061" cy="26483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105" y="3512072"/>
            <a:ext cx="5887272" cy="2905530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7323991" y="167054"/>
            <a:ext cx="4718385" cy="259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A regisztrációs során megadott felhasználónév és jelszó </a:t>
            </a:r>
            <a:r>
              <a:rPr lang="hu-HU" b="1" dirty="0" smtClean="0"/>
              <a:t>a felhasználó által itt kerül létrehozásra.</a:t>
            </a:r>
            <a:r>
              <a:rPr lang="hu-HU" dirty="0" smtClean="0"/>
              <a:t> Ezek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NEM egyeznek meg </a:t>
            </a:r>
            <a:r>
              <a:rPr lang="hu-HU" dirty="0" smtClean="0"/>
              <a:t>az ügyfélkapus felhasználónévvel és jelszóval!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150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963" y="789926"/>
            <a:ext cx="5982535" cy="398200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97" y="1620428"/>
            <a:ext cx="4591691" cy="2991267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5024761" y="3116062"/>
            <a:ext cx="1251752" cy="40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14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58" y="583893"/>
            <a:ext cx="5039428" cy="141942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76" y="1160941"/>
            <a:ext cx="5868219" cy="32770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37" y="3660711"/>
            <a:ext cx="4039164" cy="1057423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5132686" y="1775534"/>
            <a:ext cx="886374" cy="227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4705165" y="4021584"/>
            <a:ext cx="1484011" cy="2752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10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3783" y="365125"/>
            <a:ext cx="11248007" cy="1144079"/>
          </a:xfrm>
        </p:spPr>
        <p:txBody>
          <a:bodyPr/>
          <a:lstStyle/>
          <a:p>
            <a:r>
              <a:rPr lang="hu-HU" dirty="0" smtClean="0"/>
              <a:t>A regisztrációs/hozzáférési igény űrlap beküldése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83" y="1509204"/>
            <a:ext cx="5973009" cy="18957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466" y="3571544"/>
            <a:ext cx="5906324" cy="14194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b="72173"/>
          <a:stretch/>
        </p:blipFill>
        <p:spPr>
          <a:xfrm>
            <a:off x="909131" y="5157567"/>
            <a:ext cx="5934903" cy="302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37" y="5467284"/>
            <a:ext cx="8876223" cy="11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Regisztrációt követő rendszerüzenetek: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hu-HU" dirty="0" smtClean="0"/>
              <a:t>rendszerüzenet:</a:t>
            </a:r>
          </a:p>
          <a:p>
            <a:pPr marL="0" indent="0">
              <a:buNone/>
            </a:pPr>
            <a:r>
              <a:rPr lang="hu-HU" dirty="0" smtClean="0"/>
              <a:t>Sikeres regisztrációt követően a felhasználó egy automatikus rendszerüzenetet kap a regisztráció során megadott email címre: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rendszerüzenet jelentése: a sikeres regisztrációt követően a jogosultság jóváhagyásra vár. A jóváhagyás az E-képviselő feladata!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04" y="3073389"/>
            <a:ext cx="575512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KENYSZI E-képviselő feladata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5086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A fenntartó KENYSZI E-képviselőjének a regisztráció során két fő feladata van:</a:t>
            </a:r>
          </a:p>
          <a:p>
            <a:pPr marL="514350" indent="-514350">
              <a:buAutoNum type="arabicPeriod"/>
            </a:pPr>
            <a:r>
              <a:rPr lang="hu-HU" dirty="0" smtClean="0"/>
              <a:t>IDM-be belépve jóvá kell hagynia az Esetmenedzser regisztrációját</a:t>
            </a:r>
          </a:p>
          <a:p>
            <a:pPr marL="514350" indent="-514350">
              <a:buAutoNum type="arabicPeriod"/>
            </a:pPr>
            <a:r>
              <a:rPr lang="hu-HU" dirty="0" smtClean="0"/>
              <a:t>A jóváhagyást követően be kell lépnie a KENYSZI-be és a KENYSZI-ben el kell végeznie a Székhely/telephely – Esetmenedzser összerendelését:</a:t>
            </a:r>
          </a:p>
          <a:p>
            <a:pPr marL="514350" indent="-514350">
              <a:buAutoNum type="arabicPeriod"/>
            </a:pPr>
            <a:endParaRPr lang="hu-HU" dirty="0"/>
          </a:p>
          <a:p>
            <a:pPr marL="514350" indent="-514350">
              <a:buAutoNum type="arabicPeriod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>
                <a:solidFill>
                  <a:srgbClr val="00B050"/>
                </a:solidFill>
              </a:rPr>
              <a:t>A KENYSZI E-képviselő feladatainak részletes leírását a regisztrációról szóló felhasználói kézikönyv tartalmazza!</a:t>
            </a:r>
            <a:endParaRPr lang="hu-HU" b="1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20" y="3041948"/>
            <a:ext cx="3560373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547"/>
          </a:xfrm>
        </p:spPr>
        <p:txBody>
          <a:bodyPr/>
          <a:lstStyle/>
          <a:p>
            <a:r>
              <a:rPr lang="hu-HU" dirty="0" smtClean="0"/>
              <a:t>Regisztrációt követő rendszerüzenetek: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91449"/>
            <a:ext cx="10818181" cy="5193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2. rendszerüzenet:</a:t>
            </a:r>
          </a:p>
          <a:p>
            <a:pPr marL="0" indent="0">
              <a:buNone/>
            </a:pPr>
            <a:r>
              <a:rPr lang="hu-HU" dirty="0" smtClean="0"/>
              <a:t>Az E-képviselő IDM-</a:t>
            </a:r>
            <a:r>
              <a:rPr lang="hu-HU" dirty="0" err="1" smtClean="0"/>
              <a:t>ben</a:t>
            </a:r>
            <a:r>
              <a:rPr lang="hu-HU" dirty="0" smtClean="0"/>
              <a:t> történt jóváhagyását követően a felhasználó egy automatikus rendszerüzenetet kap a regisztráció során megadott email címre: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rendszerüzenet jelentése: a regisztrációját az E-képviselő jóváhagyta. </a:t>
            </a:r>
          </a:p>
          <a:p>
            <a:pPr marL="0" indent="0">
              <a:buNone/>
            </a:pPr>
            <a:r>
              <a:rPr lang="hu-HU" dirty="0" smtClean="0"/>
              <a:t>Új regisztráció esetén a következő feladat a felhasználói fiók aktiválása a rendszerüzenetben kapott aktivációs kód segítségével!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37" y="2817045"/>
            <a:ext cx="6416234" cy="25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96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Esetmenedzser feladat – felhasználói fiók aktiválása (IDM)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649" y="1589334"/>
            <a:ext cx="5820587" cy="343900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932" y="4013785"/>
            <a:ext cx="5858693" cy="2029108"/>
          </a:xfrm>
          <a:prstGeom prst="rect">
            <a:avLst/>
          </a:prstGeom>
        </p:spPr>
      </p:pic>
      <p:sp>
        <p:nvSpPr>
          <p:cNvPr id="6" name="Kanyar felfelé 5"/>
          <p:cNvSpPr/>
          <p:nvPr/>
        </p:nvSpPr>
        <p:spPr>
          <a:xfrm flipV="1">
            <a:off x="5246702" y="2661879"/>
            <a:ext cx="2601157" cy="67470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5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KENYSZI Szociális diagnózis </a:t>
            </a:r>
            <a:r>
              <a:rPr lang="hu-HU" dirty="0"/>
              <a:t>- Szerepkörök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78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1</a:t>
            </a:r>
            <a:r>
              <a:rPr lang="hu-HU" dirty="0" smtClean="0"/>
              <a:t>. </a:t>
            </a: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E-képviselő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Fenntartó által kijelölt személy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C</a:t>
            </a:r>
            <a:r>
              <a:rPr lang="hu-HU" dirty="0" smtClean="0"/>
              <a:t>sak </a:t>
            </a:r>
            <a:r>
              <a:rPr lang="hu-HU" dirty="0"/>
              <a:t>a regisztrációban és az </a:t>
            </a:r>
            <a:r>
              <a:rPr lang="hu-HU" dirty="0" smtClean="0"/>
              <a:t>összerendelésben lát el feladatot. A szociális diagnózis felületen nincs feladatköre</a:t>
            </a:r>
          </a:p>
          <a:p>
            <a:pPr marL="0" indent="0">
              <a:buNone/>
            </a:pPr>
            <a:r>
              <a:rPr lang="hu-HU" dirty="0" smtClean="0"/>
              <a:t>2. </a:t>
            </a:r>
            <a:r>
              <a:rPr lang="hu-H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Esetmenedzser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A család- és gyermekjóléti központ </a:t>
            </a:r>
            <a:r>
              <a:rPr lang="hu-HU" b="1" dirty="0" smtClean="0"/>
              <a:t>szociális diagnózist végző </a:t>
            </a:r>
            <a:r>
              <a:rPr lang="hu-HU" dirty="0" smtClean="0"/>
              <a:t>esetmenedzser munkatársa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A szociális diagnózis felületen rögzítési feladatokat lát el</a:t>
            </a:r>
          </a:p>
          <a:p>
            <a:pPr marL="0" indent="0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b="1" dirty="0">
                <a:solidFill>
                  <a:srgbClr val="C00000"/>
                </a:solidFill>
              </a:rPr>
              <a:t>Figyelem! A regisztráció előfeltétele az egyéni ügyfélkapus jogosultság megléte. </a:t>
            </a:r>
          </a:p>
        </p:txBody>
      </p:sp>
    </p:spTree>
    <p:extLst>
      <p:ext uri="{BB962C8B-B14F-4D97-AF65-F5344CB8AC3E}">
        <p14:creationId xmlns:p14="http://schemas.microsoft.com/office/powerpoint/2010/main" val="189035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7573" y="257453"/>
            <a:ext cx="11146227" cy="94991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Esetmenedzser belépése a KENYSZI-be: </a:t>
            </a:r>
            <a:r>
              <a:rPr lang="hu-HU" b="1" dirty="0" smtClean="0">
                <a:hlinkClick r:id="rId2"/>
              </a:rPr>
              <a:t>https://tevadmin.nrszh.hu</a:t>
            </a:r>
            <a:r>
              <a:rPr lang="hu-HU" b="1" dirty="0" smtClean="0"/>
              <a:t> 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573" y="1357672"/>
            <a:ext cx="5811061" cy="160042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638" y="732408"/>
            <a:ext cx="4419173" cy="36156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919439"/>
            <a:ext cx="4373701" cy="36322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638" y="4635341"/>
            <a:ext cx="3444689" cy="2129444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>
            <a:off x="6125592" y="1837678"/>
            <a:ext cx="1298046" cy="352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ra nyíl 8"/>
          <p:cNvSpPr/>
          <p:nvPr/>
        </p:nvSpPr>
        <p:spPr>
          <a:xfrm>
            <a:off x="5406501" y="3728621"/>
            <a:ext cx="2246050" cy="3462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5299969" y="5446354"/>
            <a:ext cx="2123669" cy="34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45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Belépést követően megjelennek a Szociális Diagnózis menüpontok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i="1" dirty="0" smtClean="0"/>
              <a:t>A Szociális Diagnózis felület használatáról külön felhasználói leírás készül, mely a KENYSZI nyitóoldaláról lesz elérhető. </a:t>
            </a:r>
            <a:endParaRPr lang="hu-HU" i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72" y="2096296"/>
            <a:ext cx="9467233" cy="17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3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Regisztrációs időszak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A szociális diagnózist végző esetmenedzserek teljes körű regisztrációja az alábbi időszakban végezhető el:</a:t>
            </a:r>
          </a:p>
          <a:p>
            <a:pPr marL="0" indent="0" algn="ctr">
              <a:buNone/>
            </a:pP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2023.09.21. – 2023.10.05.</a:t>
            </a:r>
          </a:p>
          <a:p>
            <a:pPr marL="0" indent="0" algn="just">
              <a:buNone/>
            </a:pPr>
            <a:r>
              <a:rPr lang="hu-HU" dirty="0" smtClean="0"/>
              <a:t>A regisztrációs feladatok elvégzése során a Magyar Államkincstár Szociális Ellátások Főosztálya kiemelt támogatást nyújt az esetmenedzserek számára. Elérhetőségünk:</a:t>
            </a:r>
          </a:p>
          <a:p>
            <a:pPr marL="0" indent="0" algn="ctr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+36/1/462-6670</a:t>
            </a:r>
          </a:p>
          <a:p>
            <a:pPr marL="0" indent="0" algn="ctr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kenyszi@allamkincstar.gov.hu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397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smtClean="0"/>
              <a:t>Köszönjük a figyelmet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4400" dirty="0" smtClean="0"/>
          </a:p>
          <a:p>
            <a:pPr marL="0" indent="0" algn="ctr">
              <a:buNone/>
            </a:pPr>
            <a:r>
              <a:rPr lang="hu-HU" sz="4400" b="1" dirty="0" smtClean="0"/>
              <a:t>                                                                                                 </a:t>
            </a:r>
          </a:p>
          <a:p>
            <a:pPr marL="0" indent="0" algn="ctr">
              <a:buNone/>
            </a:pPr>
            <a:endParaRPr lang="hu-HU" sz="4400" b="1" dirty="0"/>
          </a:p>
          <a:p>
            <a:pPr marL="0" indent="0" algn="ctr">
              <a:buNone/>
            </a:pPr>
            <a:endParaRPr lang="hu-HU" sz="4400" b="1" dirty="0" smtClean="0"/>
          </a:p>
          <a:p>
            <a:pPr marL="0" indent="0" algn="ctr">
              <a:buNone/>
            </a:pPr>
            <a:endParaRPr lang="hu-HU" sz="4400" b="1" dirty="0"/>
          </a:p>
          <a:p>
            <a:pPr marL="0" indent="0" algn="ctr">
              <a:buNone/>
            </a:pPr>
            <a:endParaRPr lang="hu-HU" sz="4400" b="1" dirty="0" smtClean="0"/>
          </a:p>
          <a:p>
            <a:pPr marL="0" indent="0" algn="ctr">
              <a:buNone/>
            </a:pPr>
            <a:endParaRPr lang="hu-HU" sz="4400" b="1" dirty="0"/>
          </a:p>
          <a:p>
            <a:pPr marL="0" indent="0" algn="ctr">
              <a:buNone/>
            </a:pPr>
            <a:endParaRPr lang="hu-HU" sz="4400" b="1" dirty="0" smtClean="0"/>
          </a:p>
          <a:p>
            <a:pPr marL="0" indent="0" algn="ctr">
              <a:buNone/>
            </a:pPr>
            <a:endParaRPr lang="hu-HU" sz="4400" b="1" dirty="0"/>
          </a:p>
          <a:p>
            <a:pPr marL="0" indent="0" algn="ctr">
              <a:buNone/>
            </a:pPr>
            <a:endParaRPr lang="hu-HU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24063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1167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Belépés a Szociális Diagnózis felületre - KENYSZI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26292"/>
            <a:ext cx="10515600" cy="46506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 smtClean="0"/>
              <a:t>szociális diagnózis felület az Igénybevevői Nyilvántartásban (továbbiakban: KENYSZI) érhető el. 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Folyamatban lévő fejlesztési feladat a KENYSZI IDM alá vonása. Az IDM alá vonás jelenlegi, 1. üteme során az alábbi szabályok érvényesek: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A</a:t>
            </a:r>
            <a:r>
              <a:rPr lang="hu-HU" dirty="0" smtClean="0"/>
              <a:t>z új felhasználó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regisztrációja az IDM-</a:t>
            </a:r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/>
              <a:t>történik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Meglévő felhasználó új szerepkör igénylése is az IDM-</a:t>
            </a:r>
            <a:r>
              <a:rPr lang="hu-HU" dirty="0" err="1" smtClean="0"/>
              <a:t>ben</a:t>
            </a:r>
            <a:r>
              <a:rPr lang="hu-HU" dirty="0" smtClean="0"/>
              <a:t> történik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KENYSZI használatához közvetlenül a KENYSZI-be kell belépni.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KENYSZI-be történő 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belépés</a:t>
            </a:r>
            <a:r>
              <a:rPr lang="hu-HU" dirty="0" smtClean="0"/>
              <a:t> az alábbi linken keresztül történik:</a:t>
            </a:r>
          </a:p>
          <a:p>
            <a:pPr marL="0" indent="0" algn="ctr">
              <a:buNone/>
            </a:pPr>
            <a:r>
              <a:rPr lang="hu-HU" b="1" dirty="0" smtClean="0">
                <a:hlinkClick r:id="rId4"/>
              </a:rPr>
              <a:t>https://tevadmin.nrszh.hu</a:t>
            </a:r>
            <a:r>
              <a:rPr lang="hu-HU" b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76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6425"/>
          </a:xfrm>
        </p:spPr>
        <p:txBody>
          <a:bodyPr/>
          <a:lstStyle/>
          <a:p>
            <a:r>
              <a:rPr lang="hu-HU" dirty="0" smtClean="0"/>
              <a:t>Regisztráció a KENYSZI-be: IDM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26292"/>
            <a:ext cx="10515600" cy="46506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000" dirty="0" smtClean="0"/>
              <a:t>KENYSZI-be </a:t>
            </a:r>
            <a:r>
              <a:rPr lang="hu-HU" sz="2000" dirty="0" smtClean="0"/>
              <a:t>történő </a:t>
            </a: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regisztráció az IDM-en keresztül történik</a:t>
            </a:r>
            <a:r>
              <a:rPr lang="hu-HU" sz="2000" dirty="0" smtClean="0"/>
              <a:t>:</a:t>
            </a:r>
          </a:p>
          <a:p>
            <a:pPr marL="0" indent="0" algn="ctr">
              <a:buNone/>
            </a:pPr>
            <a:r>
              <a:rPr lang="hu-HU" sz="2000" b="1" dirty="0" smtClean="0">
                <a:hlinkClick r:id="rId4"/>
              </a:rPr>
              <a:t>https://idm.nrszh.hu</a:t>
            </a:r>
            <a:r>
              <a:rPr lang="hu-HU" sz="2000" b="1" dirty="0" smtClean="0"/>
              <a:t> </a:t>
            </a:r>
          </a:p>
          <a:p>
            <a:pPr marL="0" indent="0">
              <a:buNone/>
            </a:pPr>
            <a:r>
              <a:rPr lang="hu-HU" sz="2000" dirty="0" smtClean="0"/>
              <a:t>Az IDM egy egységes jogosultságkezelő rendszer, amely az alábbi szakrendszerek felhasználóinak az adatai tartalmazza:</a:t>
            </a:r>
          </a:p>
          <a:p>
            <a:pPr>
              <a:buFontTx/>
              <a:buChar char="-"/>
            </a:pPr>
            <a:r>
              <a:rPr lang="hu-HU" sz="2000" dirty="0" smtClean="0"/>
              <a:t>GYVR</a:t>
            </a:r>
          </a:p>
          <a:p>
            <a:pPr>
              <a:buFontTx/>
              <a:buChar char="-"/>
            </a:pPr>
            <a:r>
              <a:rPr lang="hu-HU" sz="2000" dirty="0" smtClean="0"/>
              <a:t>KENYSZI</a:t>
            </a:r>
          </a:p>
          <a:p>
            <a:pPr>
              <a:buFontTx/>
              <a:buChar char="-"/>
            </a:pPr>
            <a:r>
              <a:rPr lang="hu-HU" sz="2000" dirty="0" smtClean="0"/>
              <a:t>MŰKENG</a:t>
            </a:r>
          </a:p>
          <a:p>
            <a:pPr>
              <a:buFontTx/>
              <a:buChar char="-"/>
            </a:pPr>
            <a:r>
              <a:rPr lang="hu-HU" sz="2000" dirty="0" smtClean="0"/>
              <a:t>PTR</a:t>
            </a:r>
          </a:p>
          <a:p>
            <a:pPr>
              <a:buFontTx/>
              <a:buChar char="-"/>
            </a:pPr>
            <a:r>
              <a:rPr lang="hu-HU" sz="2000" dirty="0" smtClean="0"/>
              <a:t>EOSZIR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52048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IDM - jogosultságkezelés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felhasználói jogosultság kezelése két részre osztható:</a:t>
            </a:r>
          </a:p>
          <a:p>
            <a:pPr marL="0" indent="0">
              <a:buNone/>
            </a:pPr>
            <a:r>
              <a:rPr lang="hu-HU" dirty="0" smtClean="0"/>
              <a:t>•	</a:t>
            </a:r>
            <a:r>
              <a:rPr lang="hu-HU" dirty="0" err="1" smtClean="0"/>
              <a:t>authentikáció</a:t>
            </a:r>
            <a:r>
              <a:rPr lang="hu-HU" dirty="0" smtClean="0"/>
              <a:t>: A felhasználó azonosítása (=</a:t>
            </a:r>
            <a:r>
              <a:rPr lang="hu-HU" b="1" dirty="0" smtClean="0"/>
              <a:t>beléptetés az ügyfélkapun keresztül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•	</a:t>
            </a:r>
            <a:r>
              <a:rPr lang="hu-HU" dirty="0" err="1" smtClean="0"/>
              <a:t>authorizáció</a:t>
            </a:r>
            <a:r>
              <a:rPr lang="hu-HU" dirty="0" smtClean="0"/>
              <a:t>: A felhasználó – adott rendszerben érvényes – </a:t>
            </a:r>
            <a:r>
              <a:rPr lang="hu-HU" b="1" dirty="0" smtClean="0"/>
              <a:t>hozzáféréseinek szabályozása </a:t>
            </a:r>
            <a:r>
              <a:rPr lang="hu-HU" dirty="0" smtClean="0"/>
              <a:t>(jogosultság és illetékesség)</a:t>
            </a:r>
          </a:p>
          <a:p>
            <a:pPr marL="0" indent="0">
              <a:buNone/>
            </a:pPr>
            <a:r>
              <a:rPr lang="hu-HU" dirty="0" smtClean="0"/>
              <a:t>Az IDM a felhasználóhoz kapcsoltan, egységesen kezeli a felhasználó minden szerepkörét az alábbiak szerint: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52" y="5138522"/>
            <a:ext cx="87915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658"/>
          </a:xfrm>
        </p:spPr>
        <p:txBody>
          <a:bodyPr/>
          <a:lstStyle/>
          <a:p>
            <a:pPr algn="ctr"/>
            <a:r>
              <a:rPr lang="hu-HU" dirty="0" smtClean="0"/>
              <a:t>Példák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047155"/>
              </p:ext>
            </p:extLst>
          </p:nvPr>
        </p:nvGraphicFramePr>
        <p:xfrm>
          <a:off x="1121882" y="1524958"/>
          <a:ext cx="7623356" cy="1238868"/>
        </p:xfrm>
        <a:graphic>
          <a:graphicData uri="http://schemas.openxmlformats.org/drawingml/2006/table">
            <a:tbl>
              <a:tblPr firstRow="1" firstCol="1" bandRow="1"/>
              <a:tblGrid>
                <a:gridCol w="2540558">
                  <a:extLst>
                    <a:ext uri="{9D8B030D-6E8A-4147-A177-3AD203B41FA5}">
                      <a16:colId xmlns:a16="http://schemas.microsoft.com/office/drawing/2014/main" val="2681103393"/>
                    </a:ext>
                  </a:extLst>
                </a:gridCol>
                <a:gridCol w="2541399">
                  <a:extLst>
                    <a:ext uri="{9D8B030D-6E8A-4147-A177-3AD203B41FA5}">
                      <a16:colId xmlns:a16="http://schemas.microsoft.com/office/drawing/2014/main" val="3789452783"/>
                    </a:ext>
                  </a:extLst>
                </a:gridCol>
                <a:gridCol w="2541399">
                  <a:extLst>
                    <a:ext uri="{9D8B030D-6E8A-4147-A177-3AD203B41FA5}">
                      <a16:colId xmlns:a16="http://schemas.microsoft.com/office/drawing/2014/main" val="516117708"/>
                    </a:ext>
                  </a:extLst>
                </a:gridCol>
              </a:tblGrid>
              <a:tr h="309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Szakrendszer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Szervezet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Szerepkör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53681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KENYSZI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Dióbél Királyfi Alapítvány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Adatszolgáltató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459608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KENYSZI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Dióbél Királyfi Alapítvány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Esetmenedzser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16863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KENYSZI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Dióbél Királyfi Alapítvány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E-képviselő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80634"/>
                  </a:ext>
                </a:extLst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9977"/>
              </p:ext>
            </p:extLst>
          </p:nvPr>
        </p:nvGraphicFramePr>
        <p:xfrm>
          <a:off x="1121882" y="3663144"/>
          <a:ext cx="7623356" cy="1355744"/>
        </p:xfrm>
        <a:graphic>
          <a:graphicData uri="http://schemas.openxmlformats.org/drawingml/2006/table">
            <a:tbl>
              <a:tblPr firstRow="1" firstCol="1" bandRow="1"/>
              <a:tblGrid>
                <a:gridCol w="2540558">
                  <a:extLst>
                    <a:ext uri="{9D8B030D-6E8A-4147-A177-3AD203B41FA5}">
                      <a16:colId xmlns:a16="http://schemas.microsoft.com/office/drawing/2014/main" val="2941363141"/>
                    </a:ext>
                  </a:extLst>
                </a:gridCol>
                <a:gridCol w="2541399">
                  <a:extLst>
                    <a:ext uri="{9D8B030D-6E8A-4147-A177-3AD203B41FA5}">
                      <a16:colId xmlns:a16="http://schemas.microsoft.com/office/drawing/2014/main" val="2741568416"/>
                    </a:ext>
                  </a:extLst>
                </a:gridCol>
                <a:gridCol w="2541399">
                  <a:extLst>
                    <a:ext uri="{9D8B030D-6E8A-4147-A177-3AD203B41FA5}">
                      <a16:colId xmlns:a16="http://schemas.microsoft.com/office/drawing/2014/main" val="4249240280"/>
                    </a:ext>
                  </a:extLst>
                </a:gridCol>
              </a:tblGrid>
              <a:tr h="338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Szakrendszer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Szervezet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Szerepkör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32440"/>
                  </a:ext>
                </a:extLst>
              </a:tr>
              <a:tr h="338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MŰKENG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Dióbél Királyfi Alapítvány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E-képviselő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17549"/>
                  </a:ext>
                </a:extLst>
              </a:tr>
              <a:tr h="338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GYVR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Dióbél Királyfi Alapítvány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fenntartó e-képviselő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892077"/>
                  </a:ext>
                </a:extLst>
              </a:tr>
              <a:tr h="338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KENYSZI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Dióbél Királyfi Alapítvány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Eképviselő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351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29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663"/>
          </a:xfrm>
        </p:spPr>
        <p:txBody>
          <a:bodyPr/>
          <a:lstStyle/>
          <a:p>
            <a:pPr algn="ctr"/>
            <a:r>
              <a:rPr lang="hu-HU" dirty="0" smtClean="0"/>
              <a:t>IDM regisztráció vagy új hozzáférési igény?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88788"/>
            <a:ext cx="10643364" cy="4788175"/>
          </a:xfrm>
        </p:spPr>
        <p:txBody>
          <a:bodyPr/>
          <a:lstStyle/>
          <a:p>
            <a:pPr marL="0" indent="0">
              <a:buNone/>
            </a:pPr>
            <a:r>
              <a:rPr lang="hu-H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regisztráció:</a:t>
            </a:r>
          </a:p>
          <a:p>
            <a:pPr marL="0" indent="0" algn="just">
              <a:buNone/>
            </a:pPr>
            <a:r>
              <a:rPr lang="hu-HU" dirty="0"/>
              <a:t>Regisztráció abban az esetben történik, amennyiben a felhasználó </a:t>
            </a:r>
            <a:r>
              <a:rPr lang="hu-HU" b="1" dirty="0">
                <a:solidFill>
                  <a:srgbClr val="7030A0"/>
                </a:solidFill>
              </a:rPr>
              <a:t>ügyfélkapus felhasználóként korábban még soha nem regisztrált </a:t>
            </a:r>
            <a:r>
              <a:rPr lang="hu-HU" dirty="0" smtClean="0"/>
              <a:t>semmilyen </a:t>
            </a:r>
            <a:r>
              <a:rPr lang="hu-HU" dirty="0"/>
              <a:t>szakrendszer (PTR, GYVR, E-OSZIR, </a:t>
            </a:r>
            <a:r>
              <a:rPr lang="hu-HU" dirty="0" smtClean="0"/>
              <a:t>MŰKENG, KENYSZI) </a:t>
            </a:r>
            <a:r>
              <a:rPr lang="hu-HU" dirty="0"/>
              <a:t>tekintetében. </a:t>
            </a:r>
            <a:endParaRPr lang="hu-HU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hozzáférési igény:</a:t>
            </a:r>
          </a:p>
          <a:p>
            <a:pPr marL="0" indent="0" algn="just">
              <a:buNone/>
            </a:pPr>
            <a:r>
              <a:rPr lang="hu-HU" dirty="0" smtClean="0"/>
              <a:t>Ha a felhasználó </a:t>
            </a:r>
            <a:r>
              <a:rPr lang="hu-HU" b="1" dirty="0" smtClean="0">
                <a:solidFill>
                  <a:srgbClr val="7030A0"/>
                </a:solidFill>
              </a:rPr>
              <a:t>már bent van az IDM-ben ügyfélkapus felhasználóként </a:t>
            </a:r>
            <a:r>
              <a:rPr lang="hu-HU" dirty="0" smtClean="0"/>
              <a:t>bármilyen másik szakrendszer tekintetében, akkor új szerepkört új hozzáférési igény beküldésével tud igényelni.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8562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 az új hozzáférési igény beküldésére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 smtClean="0"/>
              <a:t>felhasználó Esetmenedzserként még nem regisztrált, de a KENYSZI-ben adatszolgáltató szerepköre van és </a:t>
            </a:r>
            <a:r>
              <a:rPr lang="hu-HU" u="sng" dirty="0" smtClean="0"/>
              <a:t>elvégezte</a:t>
            </a:r>
            <a:r>
              <a:rPr lang="hu-HU" dirty="0" smtClean="0"/>
              <a:t> az ún. átlinkelési feladatot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felhasználó korábbi/jelenlegi munkahelyén MŰKENG szerepkörrel rendelkezett/rendelkezik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felhasználó korábbi munkahelyén PTR szerepkörrel rendelkezett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felhasználó a korábbi/jelenlegi munkahelyén bármilyen GYVR szerepkörrel rendelkezett/rendelkezik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Ha a felhasználó a KENYSZI-</a:t>
            </a:r>
            <a:r>
              <a:rPr lang="hu-HU" b="1" dirty="0" err="1" smtClean="0">
                <a:solidFill>
                  <a:srgbClr val="FF0000"/>
                </a:solidFill>
              </a:rPr>
              <a:t>ben</a:t>
            </a:r>
            <a:r>
              <a:rPr lang="hu-HU" b="1" dirty="0" smtClean="0">
                <a:solidFill>
                  <a:srgbClr val="FF0000"/>
                </a:solidFill>
              </a:rPr>
              <a:t> korábbi/jelenlegi munkahelye miatt korábban már rendelkezett belépéssel, akkor először a KENYSZI-be belépve ellenőrizni szükséges, hogy van-e átlinkelési feladata! 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1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Szociális Diagnózis szerepkör regisztráció </a:t>
            </a:r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838200" y="5131293"/>
            <a:ext cx="10515600" cy="134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Az 1. és 2. lépésre csak akkor van szükség, ha a fenntartónak az IDM-ben még nincs KENYSZI/E-képviselő szerepkörrel regisztrált/átlinkelt munkatársa!  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0290"/>
            <a:ext cx="10037885" cy="37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0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4. egyéni séma">
    <a:dk1>
      <a:srgbClr val="00444B"/>
    </a:dk1>
    <a:lt1>
      <a:sysClr val="window" lastClr="FFFFFF"/>
    </a:lt1>
    <a:dk2>
      <a:srgbClr val="00444B"/>
    </a:dk2>
    <a:lt2>
      <a:srgbClr val="C8D865"/>
    </a:lt2>
    <a:accent1>
      <a:srgbClr val="EF776E"/>
    </a:accent1>
    <a:accent2>
      <a:srgbClr val="407378"/>
    </a:accent2>
    <a:accent3>
      <a:srgbClr val="80A2A5"/>
    </a:accent3>
    <a:accent4>
      <a:srgbClr val="C8D865"/>
    </a:accent4>
    <a:accent5>
      <a:srgbClr val="D6E28C"/>
    </a:accent5>
    <a:accent6>
      <a:srgbClr val="F39992"/>
    </a:accent6>
    <a:hlink>
      <a:srgbClr val="C8D865"/>
    </a:hlink>
    <a:folHlink>
      <a:srgbClr val="00444B"/>
    </a:folHlink>
  </a:clrScheme>
</a:themeOverride>
</file>

<file path=ppt/theme/themeOverride2.xml><?xml version="1.0" encoding="utf-8"?>
<a:themeOverride xmlns:a="http://schemas.openxmlformats.org/drawingml/2006/main">
  <a:clrScheme name="4. egyéni séma">
    <a:dk1>
      <a:srgbClr val="00444B"/>
    </a:dk1>
    <a:lt1>
      <a:sysClr val="window" lastClr="FFFFFF"/>
    </a:lt1>
    <a:dk2>
      <a:srgbClr val="00444B"/>
    </a:dk2>
    <a:lt2>
      <a:srgbClr val="C8D865"/>
    </a:lt2>
    <a:accent1>
      <a:srgbClr val="EF776E"/>
    </a:accent1>
    <a:accent2>
      <a:srgbClr val="407378"/>
    </a:accent2>
    <a:accent3>
      <a:srgbClr val="80A2A5"/>
    </a:accent3>
    <a:accent4>
      <a:srgbClr val="C8D865"/>
    </a:accent4>
    <a:accent5>
      <a:srgbClr val="D6E28C"/>
    </a:accent5>
    <a:accent6>
      <a:srgbClr val="F39992"/>
    </a:accent6>
    <a:hlink>
      <a:srgbClr val="C8D865"/>
    </a:hlink>
    <a:folHlink>
      <a:srgbClr val="00444B"/>
    </a:folHlink>
  </a:clrScheme>
</a:themeOverride>
</file>

<file path=ppt/theme/themeOverride3.xml><?xml version="1.0" encoding="utf-8"?>
<a:themeOverride xmlns:a="http://schemas.openxmlformats.org/drawingml/2006/main">
  <a:clrScheme name="4. egyéni séma">
    <a:dk1>
      <a:srgbClr val="00444B"/>
    </a:dk1>
    <a:lt1>
      <a:sysClr val="window" lastClr="FFFFFF"/>
    </a:lt1>
    <a:dk2>
      <a:srgbClr val="00444B"/>
    </a:dk2>
    <a:lt2>
      <a:srgbClr val="C8D865"/>
    </a:lt2>
    <a:accent1>
      <a:srgbClr val="EF776E"/>
    </a:accent1>
    <a:accent2>
      <a:srgbClr val="407378"/>
    </a:accent2>
    <a:accent3>
      <a:srgbClr val="80A2A5"/>
    </a:accent3>
    <a:accent4>
      <a:srgbClr val="C8D865"/>
    </a:accent4>
    <a:accent5>
      <a:srgbClr val="D6E28C"/>
    </a:accent5>
    <a:accent6>
      <a:srgbClr val="F39992"/>
    </a:accent6>
    <a:hlink>
      <a:srgbClr val="C8D865"/>
    </a:hlink>
    <a:folHlink>
      <a:srgbClr val="00444B"/>
    </a:folHlink>
  </a:clrScheme>
</a:themeOverride>
</file>

<file path=ppt/theme/themeOverride4.xml><?xml version="1.0" encoding="utf-8"?>
<a:themeOverride xmlns:a="http://schemas.openxmlformats.org/drawingml/2006/main">
  <a:clrScheme name="4. egyéni séma">
    <a:dk1>
      <a:srgbClr val="00444B"/>
    </a:dk1>
    <a:lt1>
      <a:sysClr val="window" lastClr="FFFFFF"/>
    </a:lt1>
    <a:dk2>
      <a:srgbClr val="00444B"/>
    </a:dk2>
    <a:lt2>
      <a:srgbClr val="C8D865"/>
    </a:lt2>
    <a:accent1>
      <a:srgbClr val="EF776E"/>
    </a:accent1>
    <a:accent2>
      <a:srgbClr val="407378"/>
    </a:accent2>
    <a:accent3>
      <a:srgbClr val="80A2A5"/>
    </a:accent3>
    <a:accent4>
      <a:srgbClr val="C8D865"/>
    </a:accent4>
    <a:accent5>
      <a:srgbClr val="D6E28C"/>
    </a:accent5>
    <a:accent6>
      <a:srgbClr val="F39992"/>
    </a:accent6>
    <a:hlink>
      <a:srgbClr val="C8D865"/>
    </a:hlink>
    <a:folHlink>
      <a:srgbClr val="00444B"/>
    </a:folHlink>
  </a:clrScheme>
</a:themeOverride>
</file>

<file path=ppt/theme/themeOverride5.xml><?xml version="1.0" encoding="utf-8"?>
<a:themeOverride xmlns:a="http://schemas.openxmlformats.org/drawingml/2006/main">
  <a:clrScheme name="4. egyéni séma">
    <a:dk1>
      <a:srgbClr val="00444B"/>
    </a:dk1>
    <a:lt1>
      <a:sysClr val="window" lastClr="FFFFFF"/>
    </a:lt1>
    <a:dk2>
      <a:srgbClr val="00444B"/>
    </a:dk2>
    <a:lt2>
      <a:srgbClr val="C8D865"/>
    </a:lt2>
    <a:accent1>
      <a:srgbClr val="EF776E"/>
    </a:accent1>
    <a:accent2>
      <a:srgbClr val="407378"/>
    </a:accent2>
    <a:accent3>
      <a:srgbClr val="80A2A5"/>
    </a:accent3>
    <a:accent4>
      <a:srgbClr val="C8D865"/>
    </a:accent4>
    <a:accent5>
      <a:srgbClr val="D6E28C"/>
    </a:accent5>
    <a:accent6>
      <a:srgbClr val="F39992"/>
    </a:accent6>
    <a:hlink>
      <a:srgbClr val="C8D865"/>
    </a:hlink>
    <a:folHlink>
      <a:srgbClr val="00444B"/>
    </a:folHlink>
  </a:clrScheme>
</a:themeOverride>
</file>

<file path=ppt/theme/themeOverride6.xml><?xml version="1.0" encoding="utf-8"?>
<a:themeOverride xmlns:a="http://schemas.openxmlformats.org/drawingml/2006/main">
  <a:clrScheme name="4. egyéni séma">
    <a:dk1>
      <a:srgbClr val="00444B"/>
    </a:dk1>
    <a:lt1>
      <a:sysClr val="window" lastClr="FFFFFF"/>
    </a:lt1>
    <a:dk2>
      <a:srgbClr val="00444B"/>
    </a:dk2>
    <a:lt2>
      <a:srgbClr val="C8D865"/>
    </a:lt2>
    <a:accent1>
      <a:srgbClr val="EF776E"/>
    </a:accent1>
    <a:accent2>
      <a:srgbClr val="407378"/>
    </a:accent2>
    <a:accent3>
      <a:srgbClr val="80A2A5"/>
    </a:accent3>
    <a:accent4>
      <a:srgbClr val="C8D865"/>
    </a:accent4>
    <a:accent5>
      <a:srgbClr val="D6E28C"/>
    </a:accent5>
    <a:accent6>
      <a:srgbClr val="F39992"/>
    </a:accent6>
    <a:hlink>
      <a:srgbClr val="C8D865"/>
    </a:hlink>
    <a:folHlink>
      <a:srgbClr val="00444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770</Words>
  <Application>Microsoft Office PowerPoint</Application>
  <PresentationFormat>Szélesvásznú</PresentationFormat>
  <Paragraphs>141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Helvetica</vt:lpstr>
      <vt:lpstr>Montserrat</vt:lpstr>
      <vt:lpstr>Montserrat Black</vt:lpstr>
      <vt:lpstr>Montserrat SemiBold</vt:lpstr>
      <vt:lpstr>Times New Roman</vt:lpstr>
      <vt:lpstr>Wingdings</vt:lpstr>
      <vt:lpstr>Office-téma</vt:lpstr>
      <vt:lpstr>7_KÉPES CÍMDIÁK V2</vt:lpstr>
      <vt:lpstr>KENYSZI  Szociális diagnózis</vt:lpstr>
      <vt:lpstr>KENYSZI Szociális diagnózis - Szerepkörök</vt:lpstr>
      <vt:lpstr>Belépés a Szociális Diagnózis felületre - KENYSZI</vt:lpstr>
      <vt:lpstr>Regisztráció a KENYSZI-be: IDM</vt:lpstr>
      <vt:lpstr>IDM - jogosultságkezelés</vt:lpstr>
      <vt:lpstr>Példák</vt:lpstr>
      <vt:lpstr>IDM regisztráció vagy új hozzáférési igény?</vt:lpstr>
      <vt:lpstr>Példák az új hozzáférési igény beküldésére</vt:lpstr>
      <vt:lpstr>Szociális Diagnózis szerepkör regisztráció </vt:lpstr>
      <vt:lpstr>IDM regisztráció: https://idm.nrszh.hu </vt:lpstr>
      <vt:lpstr>Ügyfél regisztrációra kattintva az alábbi felület jelenik meg:</vt:lpstr>
      <vt:lpstr>PowerPoint-bemutató</vt:lpstr>
      <vt:lpstr>PowerPoint-bemutató</vt:lpstr>
      <vt:lpstr>PowerPoint-bemutató</vt:lpstr>
      <vt:lpstr>A regisztrációs/hozzáférési igény űrlap beküldése</vt:lpstr>
      <vt:lpstr>Regisztrációt követő rendszerüzenetek: 1.</vt:lpstr>
      <vt:lpstr>A KENYSZI E-képviselő feladata</vt:lpstr>
      <vt:lpstr>Regisztrációt követő rendszerüzenetek: 2.</vt:lpstr>
      <vt:lpstr>Esetmenedzser feladat – felhasználói fiók aktiválása (IDM)</vt:lpstr>
      <vt:lpstr>Esetmenedzser belépése a KENYSZI-be: https://tevadmin.nrszh.hu </vt:lpstr>
      <vt:lpstr>Belépést követően megjelennek a Szociális Diagnózis menüpontok</vt:lpstr>
      <vt:lpstr>Regisztrációs időszak</vt:lpstr>
      <vt:lpstr> Köszönjük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GYVR Nevelőszülői Alkalmassági Modul</dc:title>
  <dc:creator>User</dc:creator>
  <cp:lastModifiedBy>dr. Kása Karolina</cp:lastModifiedBy>
  <cp:revision>30</cp:revision>
  <dcterms:created xsi:type="dcterms:W3CDTF">2023-09-05T05:48:56Z</dcterms:created>
  <dcterms:modified xsi:type="dcterms:W3CDTF">2023-09-21T08:50:46Z</dcterms:modified>
</cp:coreProperties>
</file>